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24"/>
  </p:notesMasterIdLst>
  <p:sldIdLst>
    <p:sldId id="256" r:id="rId2"/>
    <p:sldId id="258" r:id="rId3"/>
    <p:sldId id="259" r:id="rId4"/>
    <p:sldId id="261" r:id="rId5"/>
    <p:sldId id="278"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9" r:id="rId23"/>
  </p:sldIdLst>
  <p:sldSz cx="14630400" cy="8229600"/>
  <p:notesSz cx="8229600" cy="14630400"/>
  <p:embeddedFontLst>
    <p:embeddedFont>
      <p:font typeface="Quattrocento" panose="02020502030000000404" pitchFamily="18" charset="0"/>
      <p:regular r:id="rId25"/>
      <p:bold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DFC6757-B988-4FAC-A5DD-D39BF72CE11D}" v="1235" dt="2025-12-02T01:52:37.94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461643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Kate: Hi, we’re group 3, Byron, Kate and Yang and we did our project on exam scores of students. </a:t>
            </a:r>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Kate: We began with all 19 predictors in a stepwise regression. Stepwise kept almost every variable. To avoid building an unnecessarily large model, we also ran all possible models and compared R-squared, Cp, and BIC values. These metrics showed a clear elbow point around four to six predictors, meaning extra variables added little value. To determine if the variables that had missing data were affecting this, we ran the stepwise selection again without the observations with missing values and got the same results. Our selected variables were then attendance, hours studied, previous scores, tutoring sessions, parental involvement, and access to resources. </a:t>
            </a:r>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Byron: Our first model uses the six predictors, with dummy variables created for the categorical variables. All terms appeared to be statistically significant to this model, and this model explains about 66% of variation in exam scores. </a:t>
            </a:r>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Yang: In the second model, we added all possible two-way interactions. The goal was to test whether certain effects depend on each other, for example, whether tutoring is more effective for students with lower attendance. However, the interaction model didn’t improve performance. Adjusted R-squared stayed flat, MSE increased slightly, and most interactions were insignificant. </a:t>
            </a:r>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Kate: Our third model introduced higher order terms to check for nonlinear patterns. Again, this added complexity did not improve the model. Adjusted R-squared did not increase, and MSE stayed essentially the same. This suggests that exam performance responds to these predictors in a mostly linear way.</a:t>
            </a:r>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Byron: When we compare the three models side by side, we see that Model 1 provides the best combination of fit and simplicity. All three models are statistically significant overall, but neither interactions nor quadratic terms provide added predictive value. Partial F-tests confirm that adding complexity is unnecessary. So we selected Model 1 as our final model for interpretation.</a:t>
            </a:r>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Byron: Our diagnostics showed that the residuals were not following the assumption of normality and identified 50 extreme outliers with studentized residuals between 6 and 14 standard deviations from their predicted values. Most of these students scored between 78 and 101, meaning the model consistently underpredicted their performance. </a:t>
            </a:r>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Kate: This pattern in our outliers suggests the presence of missing variables not captured in our current predictor set. Potential factors include  learning strategies, courses taken, course load or other factors beyond what our data captures. These students represent a distinct subgroup whose success isn't fully explained by the measured behavioral and environmental factors.</a:t>
            </a:r>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Kate: Even though these students are extreme in performance, they don’t have extreme predictor values. Their leverage values fall below the 2h-bar cutoff, and all Cook’s Distance values are well under 1. This means they are not influential. We also wanted to confirm that the observations were not made outliers by our removing variables, so we ran a model with all variables as well and found this same cluster of students still outside the range of their peers. The takeaway is that our model is stable, but it’s missing a factor that explains higher than average performance. </a:t>
            </a:r>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Yang: When we removed the 50 outliers and refit the model, the adjusted r squared jumped from .66 to about .90. Mean Square Error reduced to 1.13 and F ratio increased to 7290.912. </a:t>
            </a:r>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Kate: The residuals looked much more normal, skewness dropped, and homoscedasticity improved. This confirms that Model 1 fits the average student very well. </a:t>
            </a:r>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Byron: We began by identifying what the goal of this project is. We wanted to assess which factors have the strongest relationship with exam scores so that students, educators, and policymakers can better target efforts and resources to improve student academic success. </a:t>
            </a:r>
          </a:p>
          <a:p>
            <a:endParaRPr lang="en-US"/>
          </a:p>
          <a:p>
            <a:r>
              <a:rPr lang="en-US"/>
              <a:t>We also wanted to dig in to if any factors had combined effects or non linear relationships and if any outliers were influencing the results. </a:t>
            </a:r>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Byron - Cross validation confirmed that our refit model generalizes well. Training and testing MSE were very similar, showing no signs of overfitting. Diagnostic checks such as correlation analysis also showed no multicollinearity problems. Altogether, these results support Model 1 as a strong and reliable model for predicting exam performance.</a:t>
            </a:r>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Yang: To summarize: previous exam scores, hours studied, and attendance are the strongest predictors of performance. Support factors like parental involvement, access to resources, and tutoring also matter, but have smaller effects. </a:t>
            </a:r>
          </a:p>
          <a:p>
            <a:endParaRPr lang="en-US"/>
          </a:p>
          <a:p>
            <a:r>
              <a:rPr lang="en-US"/>
              <a:t>Byron: The outliers highlight high performers whose success isn’t captured by our observed variables. </a:t>
            </a:r>
          </a:p>
          <a:p>
            <a:endParaRPr lang="en-US"/>
          </a:p>
          <a:p>
            <a:r>
              <a:rPr lang="en-US"/>
              <a:t>Kate: Students who have had low previous exam scores can be targeted for tutoring and resource programs, rewarding good attendance can drive students to have improved test scores, and students can dedicate more time studying to achieve academic success. Further study should also be conducted to try to isolate the driving factor for students who perform exceptionally well. </a:t>
            </a:r>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DDAB41-37D6-A564-1443-B6A14AB42DE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CE29542-DE81-556D-2C2D-5C65FC3CFD4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0DCB6D2-A653-7C0E-8336-C77F833E8674}"/>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E55D5548-8D17-F8B0-A6D4-5794C35FCDE5}"/>
              </a:ext>
            </a:extLst>
          </p:cNvPr>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36807347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Yang: Our dataset was synthetically created and posted to Kaggle for educational and experimental analysis. Our response variable chosen is exam score and the observed variables fell into behavioral, support, and contextual categories. </a:t>
            </a:r>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Yang: Our categorical variables include access to resources, extracurricular activities, motivation level, income, school type, and more. Some variables, like teacher quality and parental education, have missing values, but the overall structure still supports regression. These variables allow us to capture environmental and contextual factors that may affect performance.</a:t>
            </a:r>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C97F77-5D3E-29BC-727E-8D4893CA491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DD7A16B-94FD-8D83-E7C2-6EEDC00CF9F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21ADF65-35D1-57C9-B569-00A0F67767EC}"/>
              </a:ext>
            </a:extLst>
          </p:cNvPr>
          <p:cNvSpPr>
            <a:spLocks noGrp="1"/>
          </p:cNvSpPr>
          <p:nvPr>
            <p:ph type="body" idx="1"/>
          </p:nvPr>
        </p:nvSpPr>
        <p:spPr/>
        <p:txBody>
          <a:bodyPr/>
          <a:lstStyle/>
          <a:p>
            <a:r>
              <a:rPr lang="en-US"/>
              <a:t>Kate: Our response variable, exam scores, have a mean of about 67 with a standard deviation of around 4, which is fairly close together. We can see a few clusters of higher performing students, as well. </a:t>
            </a:r>
          </a:p>
        </p:txBody>
      </p:sp>
      <p:sp>
        <p:nvSpPr>
          <p:cNvPr id="4" name="Slide Number Placeholder 3">
            <a:extLst>
              <a:ext uri="{FF2B5EF4-FFF2-40B4-BE49-F238E27FC236}">
                <a16:creationId xmlns:a16="http://schemas.microsoft.com/office/drawing/2014/main" id="{39D2CB24-E00A-0409-9905-F64921ED0C04}"/>
              </a:ext>
            </a:extLst>
          </p:cNvPr>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6584301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Kate:.</a:t>
            </a:r>
          </a:p>
          <a:p>
            <a:endParaRPr lang="en-US"/>
          </a:p>
          <a:p>
            <a:r>
              <a:rPr lang="en-US"/>
              <a:t>Looking at the distributions of the numerical data, a few things stand out right away:</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b="1"/>
              <a:t>Hours studied</a:t>
            </a:r>
            <a:r>
              <a:rPr lang="en-US"/>
              <a:t> is centered around 20 hours per week, but with a small group of heavier studiers at the high end.</a:t>
            </a:r>
          </a:p>
          <a:p>
            <a:r>
              <a:rPr lang="en-US" b="1"/>
              <a:t>Attendance</a:t>
            </a:r>
            <a:r>
              <a:rPr lang="en-US"/>
              <a:t> is pretty evenly spread between about 60% and 100%.</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a:t>Sleep hours</a:t>
            </a:r>
            <a:r>
              <a:rPr lang="en-US"/>
              <a:t> are very symmetrical around seven hours, which fits expectations for a typical student.</a:t>
            </a:r>
          </a:p>
          <a:p>
            <a:r>
              <a:rPr lang="en-US" b="1"/>
              <a:t>Previous exam scores</a:t>
            </a:r>
            <a:r>
              <a:rPr lang="en-US"/>
              <a:t> also appears to be fairly evenly distributed in a large range of 50-100%.</a:t>
            </a:r>
          </a:p>
          <a:p>
            <a:r>
              <a:rPr lang="en-US" b="1"/>
              <a:t>Tutoring sessions</a:t>
            </a:r>
            <a:r>
              <a:rPr lang="en-US"/>
              <a:t> are skewed right, with most students having little to no tutoring and only a few receiving a larger than average number of sessions.</a:t>
            </a:r>
          </a:p>
          <a:p>
            <a:r>
              <a:rPr lang="en-US" b="1"/>
              <a:t>Physical activity</a:t>
            </a:r>
            <a:r>
              <a:rPr lang="en-US"/>
              <a:t> is fairly normally distributed around about three and a half hours per week.</a:t>
            </a:r>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Kate: Next, we looked at scatter plots of our numerical data vs exam scores. We can see some signs of strong linear relationships for hours studied, previous scores, and attendance. </a:t>
            </a:r>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Byron: </a:t>
            </a:r>
          </a:p>
          <a:p>
            <a:r>
              <a:rPr lang="en-US"/>
              <a:t>Our analysis revealed three patterns. </a:t>
            </a:r>
          </a:p>
          <a:p>
            <a:r>
              <a:rPr lang="en-US"/>
              <a:t>First, Hours studied, attendance, and previous scores all appear to have strong positive relationships with exam performance.</a:t>
            </a:r>
          </a:p>
          <a:p>
            <a:r>
              <a:rPr lang="en-US"/>
              <a:t>Second, variables like sleep and physical activity showed weaker or noisier relationships. </a:t>
            </a:r>
          </a:p>
          <a:p>
            <a:r>
              <a:rPr lang="en-US"/>
              <a:t>Third, we began to see a cluster of high achieving outliers worth examining later. </a:t>
            </a:r>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Yang - We approached modeling systematically. We first used stepwise selection to narrow down the most important predictors while avoiding overfitting. We used the all possible models function to identify the most balanced number of variables to include, Then we compared three models: a main-effects model, a two-way interaction model, and a second order model. We validated model assumptions using residual diagnostics and influence measures. Finally, we used an 80/20 cross-validation split to assess how well the model would generalize to new students.</a:t>
            </a:r>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txBody>
          <a:bodyPr/>
          <a:lstStyle/>
          <a:p>
            <a:endParaRPr lang="en-US"/>
          </a:p>
        </p:txBody>
      </p:sp>
      <p:sp>
        <p:nvSpPr>
          <p:cNvPr id="3" name="Shape 1"/>
          <p:cNvSpPr/>
          <p:nvPr/>
        </p:nvSpPr>
        <p:spPr>
          <a:xfrm>
            <a:off x="0" y="0"/>
            <a:ext cx="14630400" cy="8229600"/>
          </a:xfrm>
          <a:prstGeom prst="rect">
            <a:avLst/>
          </a:prstGeom>
          <a:solidFill>
            <a:srgbClr val="123332"/>
          </a:solidFill>
          <a:ln/>
        </p:spPr>
        <p:txBody>
          <a:bodyPr/>
          <a:lstStyle/>
          <a:p>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txBody>
          <a:bodyPr/>
          <a:lstStyle/>
          <a:p>
            <a:endParaRPr lang="en-US"/>
          </a:p>
        </p:txBody>
      </p:sp>
      <p:sp>
        <p:nvSpPr>
          <p:cNvPr id="3" name="Shape 1"/>
          <p:cNvSpPr/>
          <p:nvPr/>
        </p:nvSpPr>
        <p:spPr>
          <a:xfrm>
            <a:off x="0" y="0"/>
            <a:ext cx="14630400" cy="8229600"/>
          </a:xfrm>
          <a:prstGeom prst="rect">
            <a:avLst/>
          </a:prstGeom>
          <a:solidFill>
            <a:srgbClr val="123332"/>
          </a:solidFill>
          <a:ln/>
        </p:spPr>
        <p:txBody>
          <a:bodyPr/>
          <a:lstStyle/>
          <a:p>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txBody>
          <a:bodyPr/>
          <a:lstStyle/>
          <a:p>
            <a:endParaRPr lang="en-US"/>
          </a:p>
        </p:txBody>
      </p:sp>
      <p:sp>
        <p:nvSpPr>
          <p:cNvPr id="3" name="Shape 1"/>
          <p:cNvSpPr/>
          <p:nvPr/>
        </p:nvSpPr>
        <p:spPr>
          <a:xfrm>
            <a:off x="0" y="0"/>
            <a:ext cx="14630400" cy="8229600"/>
          </a:xfrm>
          <a:prstGeom prst="rect">
            <a:avLst/>
          </a:prstGeom>
          <a:solidFill>
            <a:srgbClr val="123332"/>
          </a:solidFill>
          <a:ln/>
        </p:spPr>
        <p:txBody>
          <a:bodyPr/>
          <a:lstStyle/>
          <a:p>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txBody>
          <a:bodyPr/>
          <a:lstStyle/>
          <a:p>
            <a:endParaRPr lang="en-US"/>
          </a:p>
        </p:txBody>
      </p:sp>
      <p:sp>
        <p:nvSpPr>
          <p:cNvPr id="3" name="Shape 1"/>
          <p:cNvSpPr/>
          <p:nvPr/>
        </p:nvSpPr>
        <p:spPr>
          <a:xfrm>
            <a:off x="0" y="0"/>
            <a:ext cx="14630400" cy="8229600"/>
          </a:xfrm>
          <a:prstGeom prst="rect">
            <a:avLst/>
          </a:prstGeom>
          <a:solidFill>
            <a:srgbClr val="123332"/>
          </a:solidFill>
          <a:ln/>
        </p:spPr>
        <p:txBody>
          <a:bodyPr/>
          <a:lstStyle/>
          <a:p>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txBody>
          <a:bodyPr/>
          <a:lstStyle/>
          <a:p>
            <a:endParaRPr lang="en-US"/>
          </a:p>
        </p:txBody>
      </p:sp>
      <p:sp>
        <p:nvSpPr>
          <p:cNvPr id="3" name="Shape 1"/>
          <p:cNvSpPr/>
          <p:nvPr/>
        </p:nvSpPr>
        <p:spPr>
          <a:xfrm>
            <a:off x="0" y="0"/>
            <a:ext cx="14630400" cy="8229600"/>
          </a:xfrm>
          <a:prstGeom prst="rect">
            <a:avLst/>
          </a:prstGeom>
          <a:solidFill>
            <a:srgbClr val="123332"/>
          </a:solidFill>
          <a:ln/>
        </p:spPr>
        <p:txBody>
          <a:bodyPr/>
          <a:lstStyle/>
          <a:p>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txBody>
          <a:bodyPr/>
          <a:lstStyle/>
          <a:p>
            <a:endParaRPr lang="en-US"/>
          </a:p>
        </p:txBody>
      </p:sp>
      <p:sp>
        <p:nvSpPr>
          <p:cNvPr id="3" name="Shape 1"/>
          <p:cNvSpPr/>
          <p:nvPr/>
        </p:nvSpPr>
        <p:spPr>
          <a:xfrm>
            <a:off x="0" y="0"/>
            <a:ext cx="14630400" cy="8229600"/>
          </a:xfrm>
          <a:prstGeom prst="rect">
            <a:avLst/>
          </a:prstGeom>
          <a:solidFill>
            <a:srgbClr val="123332"/>
          </a:solidFill>
          <a:ln/>
        </p:spPr>
        <p:txBody>
          <a:bodyPr/>
          <a:lstStyle/>
          <a:p>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15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txBody>
          <a:bodyPr/>
          <a:lstStyle/>
          <a:p>
            <a:endParaRPr lang="en-US"/>
          </a:p>
        </p:txBody>
      </p:sp>
      <p:sp>
        <p:nvSpPr>
          <p:cNvPr id="3" name="Shape 1"/>
          <p:cNvSpPr/>
          <p:nvPr/>
        </p:nvSpPr>
        <p:spPr>
          <a:xfrm>
            <a:off x="0" y="0"/>
            <a:ext cx="14630400" cy="8229600"/>
          </a:xfrm>
          <a:prstGeom prst="rect">
            <a:avLst/>
          </a:prstGeom>
          <a:solidFill>
            <a:srgbClr val="123332"/>
          </a:solidFill>
          <a:ln/>
        </p:spPr>
        <p:txBody>
          <a:bodyPr/>
          <a:lstStyle/>
          <a:p>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lide 16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txBody>
          <a:bodyPr/>
          <a:lstStyle/>
          <a:p>
            <a:endParaRPr lang="en-US"/>
          </a:p>
        </p:txBody>
      </p:sp>
      <p:sp>
        <p:nvSpPr>
          <p:cNvPr id="3" name="Shape 1"/>
          <p:cNvSpPr/>
          <p:nvPr/>
        </p:nvSpPr>
        <p:spPr>
          <a:xfrm>
            <a:off x="0" y="0"/>
            <a:ext cx="14630400" cy="8229600"/>
          </a:xfrm>
          <a:prstGeom prst="rect">
            <a:avLst/>
          </a:prstGeom>
          <a:solidFill>
            <a:srgbClr val="123332"/>
          </a:solidFill>
          <a:ln/>
        </p:spPr>
        <p:txBody>
          <a:bodyPr/>
          <a:lstStyle/>
          <a:p>
            <a:endParaRPr 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lide 17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txBody>
          <a:bodyPr/>
          <a:lstStyle/>
          <a:p>
            <a:endParaRPr lang="en-US"/>
          </a:p>
        </p:txBody>
      </p:sp>
      <p:sp>
        <p:nvSpPr>
          <p:cNvPr id="3" name="Shape 1"/>
          <p:cNvSpPr/>
          <p:nvPr/>
        </p:nvSpPr>
        <p:spPr>
          <a:xfrm>
            <a:off x="0" y="0"/>
            <a:ext cx="14630400" cy="8229600"/>
          </a:xfrm>
          <a:prstGeom prst="rect">
            <a:avLst/>
          </a:prstGeom>
          <a:solidFill>
            <a:srgbClr val="123332"/>
          </a:solidFill>
          <a:ln/>
        </p:spPr>
        <p:txBody>
          <a:bodyPr/>
          <a:lstStyle/>
          <a:p>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lide 18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txBody>
          <a:bodyPr/>
          <a:lstStyle/>
          <a:p>
            <a:endParaRPr lang="en-US"/>
          </a:p>
        </p:txBody>
      </p:sp>
      <p:sp>
        <p:nvSpPr>
          <p:cNvPr id="3" name="Shape 1"/>
          <p:cNvSpPr/>
          <p:nvPr/>
        </p:nvSpPr>
        <p:spPr>
          <a:xfrm>
            <a:off x="0" y="0"/>
            <a:ext cx="14630400" cy="8229600"/>
          </a:xfrm>
          <a:prstGeom prst="rect">
            <a:avLst/>
          </a:prstGeom>
          <a:solidFill>
            <a:srgbClr val="123332"/>
          </a:solidFill>
          <a:ln/>
        </p:spPr>
        <p:txBody>
          <a:bodyPr/>
          <a:lstStyle/>
          <a:p>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txBody>
          <a:bodyPr/>
          <a:lstStyle/>
          <a:p>
            <a:endParaRPr lang="en-US"/>
          </a:p>
        </p:txBody>
      </p:sp>
      <p:sp>
        <p:nvSpPr>
          <p:cNvPr id="3" name="Shape 1"/>
          <p:cNvSpPr/>
          <p:nvPr/>
        </p:nvSpPr>
        <p:spPr>
          <a:xfrm>
            <a:off x="0" y="0"/>
            <a:ext cx="14630400" cy="8229600"/>
          </a:xfrm>
          <a:prstGeom prst="rect">
            <a:avLst/>
          </a:prstGeom>
          <a:solidFill>
            <a:srgbClr val="123332"/>
          </a:solidFill>
          <a:ln/>
        </p:spPr>
        <p:txBody>
          <a:bodyPr/>
          <a:lstStyle/>
          <a:p>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Slide 19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txBody>
          <a:bodyPr/>
          <a:lstStyle/>
          <a:p>
            <a:endParaRPr lang="en-US"/>
          </a:p>
        </p:txBody>
      </p:sp>
      <p:sp>
        <p:nvSpPr>
          <p:cNvPr id="3" name="Shape 1"/>
          <p:cNvSpPr/>
          <p:nvPr/>
        </p:nvSpPr>
        <p:spPr>
          <a:xfrm>
            <a:off x="0" y="0"/>
            <a:ext cx="14630400" cy="8229600"/>
          </a:xfrm>
          <a:prstGeom prst="rect">
            <a:avLst/>
          </a:prstGeom>
          <a:solidFill>
            <a:srgbClr val="123332"/>
          </a:solidFill>
          <a:ln/>
        </p:spPr>
        <p:txBody>
          <a:bodyPr/>
          <a:lstStyle/>
          <a:p>
            <a:endParaRPr 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Slide 20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txBody>
          <a:bodyPr/>
          <a:lstStyle/>
          <a:p>
            <a:endParaRPr lang="en-US"/>
          </a:p>
        </p:txBody>
      </p:sp>
      <p:sp>
        <p:nvSpPr>
          <p:cNvPr id="3" name="Shape 1"/>
          <p:cNvSpPr/>
          <p:nvPr/>
        </p:nvSpPr>
        <p:spPr>
          <a:xfrm>
            <a:off x="0" y="0"/>
            <a:ext cx="14630400" cy="8229600"/>
          </a:xfrm>
          <a:prstGeom prst="rect">
            <a:avLst/>
          </a:prstGeom>
          <a:solidFill>
            <a:srgbClr val="123332"/>
          </a:solidFill>
          <a:ln/>
        </p:spPr>
        <p:txBody>
          <a:bodyPr/>
          <a:lstStyle/>
          <a:p>
            <a:endParaRPr 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Slide 21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txBody>
          <a:bodyPr/>
          <a:lstStyle/>
          <a:p>
            <a:endParaRPr lang="en-US"/>
          </a:p>
        </p:txBody>
      </p:sp>
      <p:sp>
        <p:nvSpPr>
          <p:cNvPr id="3" name="Shape 1"/>
          <p:cNvSpPr/>
          <p:nvPr/>
        </p:nvSpPr>
        <p:spPr>
          <a:xfrm>
            <a:off x="0" y="0"/>
            <a:ext cx="14630400" cy="8229600"/>
          </a:xfrm>
          <a:prstGeom prst="rect">
            <a:avLst/>
          </a:prstGeom>
          <a:solidFill>
            <a:srgbClr val="123332"/>
          </a:solidFill>
          <a:ln/>
        </p:spPr>
        <p:txBody>
          <a:bodyPr/>
          <a:lstStyle/>
          <a:p>
            <a:endParaRPr 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Slide 22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txBody>
          <a:bodyPr/>
          <a:lstStyle/>
          <a:p>
            <a:endParaRPr lang="en-US"/>
          </a:p>
        </p:txBody>
      </p:sp>
      <p:sp>
        <p:nvSpPr>
          <p:cNvPr id="3" name="Shape 1"/>
          <p:cNvSpPr/>
          <p:nvPr/>
        </p:nvSpPr>
        <p:spPr>
          <a:xfrm>
            <a:off x="0" y="0"/>
            <a:ext cx="14630400" cy="8229600"/>
          </a:xfrm>
          <a:prstGeom prst="rect">
            <a:avLst/>
          </a:prstGeom>
          <a:solidFill>
            <a:srgbClr val="123332"/>
          </a:solidFill>
          <a:ln/>
        </p:spPr>
        <p:txBody>
          <a:bodyPr/>
          <a:lstStyle/>
          <a:p>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sp>
      <p:sp>
        <p:nvSpPr>
          <p:cNvPr id="3" name="Shape 1"/>
          <p:cNvSpPr/>
          <p:nvPr/>
        </p:nvSpPr>
        <p:spPr>
          <a:xfrm>
            <a:off x="0" y="0"/>
            <a:ext cx="14630400" cy="8229600"/>
          </a:xfrm>
          <a:prstGeom prst="rect">
            <a:avLst/>
          </a:prstGeom>
          <a:solidFill>
            <a:srgbClr val="123332"/>
          </a:solid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txBody>
          <a:bodyPr/>
          <a:lstStyle/>
          <a:p>
            <a:endParaRPr lang="en-US"/>
          </a:p>
        </p:txBody>
      </p:sp>
      <p:sp>
        <p:nvSpPr>
          <p:cNvPr id="3" name="Shape 1"/>
          <p:cNvSpPr/>
          <p:nvPr/>
        </p:nvSpPr>
        <p:spPr>
          <a:xfrm>
            <a:off x="0" y="0"/>
            <a:ext cx="14630400" cy="8229600"/>
          </a:xfrm>
          <a:prstGeom prst="rect">
            <a:avLst/>
          </a:prstGeom>
          <a:solidFill>
            <a:srgbClr val="123332"/>
          </a:solidFill>
          <a:ln/>
        </p:spPr>
        <p:txBody>
          <a:bodyPr/>
          <a:lstStyle/>
          <a:p>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txBody>
          <a:bodyPr/>
          <a:lstStyle/>
          <a:p>
            <a:endParaRPr lang="en-US"/>
          </a:p>
        </p:txBody>
      </p:sp>
      <p:sp>
        <p:nvSpPr>
          <p:cNvPr id="3" name="Shape 1"/>
          <p:cNvSpPr/>
          <p:nvPr/>
        </p:nvSpPr>
        <p:spPr>
          <a:xfrm>
            <a:off x="0" y="0"/>
            <a:ext cx="14630400" cy="8229600"/>
          </a:xfrm>
          <a:prstGeom prst="rect">
            <a:avLst/>
          </a:prstGeom>
          <a:solidFill>
            <a:srgbClr val="123332"/>
          </a:solidFill>
          <a:ln/>
        </p:spPr>
        <p:txBody>
          <a:bodyPr/>
          <a:lstStyle/>
          <a:p>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sp>
      <p:sp>
        <p:nvSpPr>
          <p:cNvPr id="3" name="Shape 1"/>
          <p:cNvSpPr/>
          <p:nvPr/>
        </p:nvSpPr>
        <p:spPr>
          <a:xfrm>
            <a:off x="0" y="0"/>
            <a:ext cx="14630400" cy="8229600"/>
          </a:xfrm>
          <a:prstGeom prst="rect">
            <a:avLst/>
          </a:prstGeom>
          <a:solidFill>
            <a:srgbClr val="123332"/>
          </a:solid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txBody>
          <a:bodyPr/>
          <a:lstStyle/>
          <a:p>
            <a:endParaRPr lang="en-US"/>
          </a:p>
        </p:txBody>
      </p:sp>
      <p:sp>
        <p:nvSpPr>
          <p:cNvPr id="3" name="Shape 1"/>
          <p:cNvSpPr/>
          <p:nvPr/>
        </p:nvSpPr>
        <p:spPr>
          <a:xfrm>
            <a:off x="0" y="0"/>
            <a:ext cx="14630400" cy="8229600"/>
          </a:xfrm>
          <a:prstGeom prst="rect">
            <a:avLst/>
          </a:prstGeom>
          <a:solidFill>
            <a:srgbClr val="123332"/>
          </a:solidFill>
          <a:ln/>
        </p:spPr>
        <p:txBody>
          <a:bodyPr/>
          <a:lstStyle/>
          <a:p>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txBody>
          <a:bodyPr/>
          <a:lstStyle/>
          <a:p>
            <a:endParaRPr lang="en-US"/>
          </a:p>
        </p:txBody>
      </p:sp>
      <p:sp>
        <p:nvSpPr>
          <p:cNvPr id="3" name="Shape 1"/>
          <p:cNvSpPr/>
          <p:nvPr/>
        </p:nvSpPr>
        <p:spPr>
          <a:xfrm>
            <a:off x="0" y="0"/>
            <a:ext cx="14630400" cy="8229600"/>
          </a:xfrm>
          <a:prstGeom prst="rect">
            <a:avLst/>
          </a:prstGeom>
          <a:solidFill>
            <a:srgbClr val="123332"/>
          </a:solidFill>
          <a:ln/>
        </p:spPr>
        <p:txBody>
          <a:bodyPr/>
          <a:lstStyle/>
          <a:p>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txBody>
          <a:bodyPr/>
          <a:lstStyle/>
          <a:p>
            <a:endParaRPr lang="en-US"/>
          </a:p>
        </p:txBody>
      </p:sp>
      <p:sp>
        <p:nvSpPr>
          <p:cNvPr id="3" name="Shape 1"/>
          <p:cNvSpPr/>
          <p:nvPr/>
        </p:nvSpPr>
        <p:spPr>
          <a:xfrm>
            <a:off x="0" y="0"/>
            <a:ext cx="14630400" cy="8229600"/>
          </a:xfrm>
          <a:prstGeom prst="rect">
            <a:avLst/>
          </a:prstGeom>
          <a:solidFill>
            <a:srgbClr val="123332"/>
          </a:solidFill>
          <a:ln/>
        </p:spPr>
        <p:txBody>
          <a:bodyPr/>
          <a:lstStyle/>
          <a:p>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12.xml"/><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36.png"/><Relationship Id="rId3" Type="http://schemas.openxmlformats.org/officeDocument/2006/relationships/image" Target="../media/image26.png"/><Relationship Id="rId7" Type="http://schemas.openxmlformats.org/officeDocument/2006/relationships/image" Target="../media/image30.png"/><Relationship Id="rId12" Type="http://schemas.openxmlformats.org/officeDocument/2006/relationships/image" Target="../media/image35.png"/><Relationship Id="rId17" Type="http://schemas.openxmlformats.org/officeDocument/2006/relationships/image" Target="../media/image40.png"/><Relationship Id="rId2" Type="http://schemas.openxmlformats.org/officeDocument/2006/relationships/notesSlide" Target="../notesSlides/notesSlide11.xml"/><Relationship Id="rId16" Type="http://schemas.openxmlformats.org/officeDocument/2006/relationships/image" Target="../media/image39.png"/><Relationship Id="rId1" Type="http://schemas.openxmlformats.org/officeDocument/2006/relationships/slideLayout" Target="../slideLayouts/slideLayout13.xml"/><Relationship Id="rId6" Type="http://schemas.openxmlformats.org/officeDocument/2006/relationships/image" Target="../media/image29.png"/><Relationship Id="rId11" Type="http://schemas.openxmlformats.org/officeDocument/2006/relationships/image" Target="../media/image34.png"/><Relationship Id="rId5" Type="http://schemas.openxmlformats.org/officeDocument/2006/relationships/image" Target="../media/image28.png"/><Relationship Id="rId15" Type="http://schemas.openxmlformats.org/officeDocument/2006/relationships/image" Target="../media/image38.png"/><Relationship Id="rId10" Type="http://schemas.openxmlformats.org/officeDocument/2006/relationships/image" Target="../media/image33.png"/><Relationship Id="rId4" Type="http://schemas.openxmlformats.org/officeDocument/2006/relationships/image" Target="../media/image27.png"/><Relationship Id="rId9" Type="http://schemas.openxmlformats.org/officeDocument/2006/relationships/image" Target="../media/image32.png"/><Relationship Id="rId14" Type="http://schemas.openxmlformats.org/officeDocument/2006/relationships/image" Target="../media/image37.png"/></Relationships>
</file>

<file path=ppt/slides/_rels/slide12.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notesSlide" Target="../notesSlides/notesSlide12.xml"/><Relationship Id="rId1" Type="http://schemas.openxmlformats.org/officeDocument/2006/relationships/slideLayout" Target="../slideLayouts/slideLayout14.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 Id="rId9" Type="http://schemas.openxmlformats.org/officeDocument/2006/relationships/image" Target="../media/image47.png"/></Relationships>
</file>

<file path=ppt/slides/_rels/slide13.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8.png"/><Relationship Id="rId7" Type="http://schemas.openxmlformats.org/officeDocument/2006/relationships/image" Target="../media/image51.png"/><Relationship Id="rId2" Type="http://schemas.openxmlformats.org/officeDocument/2006/relationships/notesSlide" Target="../notesSlides/notesSlide13.xml"/><Relationship Id="rId1" Type="http://schemas.openxmlformats.org/officeDocument/2006/relationships/slideLayout" Target="../slideLayouts/slideLayout15.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7.png"/></Relationships>
</file>

<file path=ppt/slides/_rels/slide14.xml.rels><?xml version="1.0" encoding="UTF-8" standalone="yes"?>
<Relationships xmlns="http://schemas.openxmlformats.org/package/2006/relationships"><Relationship Id="rId8" Type="http://schemas.openxmlformats.org/officeDocument/2006/relationships/image" Target="../media/image58.svg"/><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notesSlide" Target="../notesSlides/notesSlide14.xml"/><Relationship Id="rId1" Type="http://schemas.openxmlformats.org/officeDocument/2006/relationships/slideLayout" Target="../slideLayouts/slideLayout16.xml"/><Relationship Id="rId6" Type="http://schemas.openxmlformats.org/officeDocument/2006/relationships/image" Target="../media/image56.svg"/><Relationship Id="rId5" Type="http://schemas.openxmlformats.org/officeDocument/2006/relationships/image" Target="../media/image55.png"/><Relationship Id="rId4" Type="http://schemas.openxmlformats.org/officeDocument/2006/relationships/image" Target="../media/image54.svg"/></Relationships>
</file>

<file path=ppt/slides/_rels/slide1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5.xml"/><Relationship Id="rId1" Type="http://schemas.openxmlformats.org/officeDocument/2006/relationships/slideLayout" Target="../slideLayouts/slideLayout17.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8.xml"/><Relationship Id="rId1" Type="http://schemas.openxmlformats.org/officeDocument/2006/relationships/slideLayout" Target="../slideLayouts/slideLayout20.xml"/><Relationship Id="rId5" Type="http://schemas.openxmlformats.org/officeDocument/2006/relationships/image" Target="../media/image65.png"/><Relationship Id="rId4" Type="http://schemas.openxmlformats.org/officeDocument/2006/relationships/image" Target="../media/image64.png"/></Relationships>
</file>

<file path=ppt/slides/_rels/slide1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9.xml"/><Relationship Id="rId1" Type="http://schemas.openxmlformats.org/officeDocument/2006/relationships/slideLayout" Target="../slideLayouts/slideLayout21.xml"/><Relationship Id="rId5" Type="http://schemas.openxmlformats.org/officeDocument/2006/relationships/image" Target="../media/image68.png"/><Relationship Id="rId4" Type="http://schemas.openxmlformats.org/officeDocument/2006/relationships/image" Target="../media/image67.png"/></Relationships>
</file>

<file path=ppt/slides/_rels/slide2.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image" Target="../media/image5.svg"/><Relationship Id="rId5" Type="http://schemas.openxmlformats.org/officeDocument/2006/relationships/image" Target="../media/image4.png"/><Relationship Id="rId10" Type="http://schemas.openxmlformats.org/officeDocument/2006/relationships/image" Target="../media/image9.svg"/><Relationship Id="rId4" Type="http://schemas.openxmlformats.org/officeDocument/2006/relationships/image" Target="../media/image3.svg"/><Relationship Id="rId9" Type="http://schemas.openxmlformats.org/officeDocument/2006/relationships/image" Target="../media/image8.png"/></Relationships>
</file>

<file path=ppt/slides/_rels/slide2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0.xml"/><Relationship Id="rId1" Type="http://schemas.openxmlformats.org/officeDocument/2006/relationships/slideLayout" Target="../slideLayouts/slideLayout22.xml"/><Relationship Id="rId4" Type="http://schemas.openxmlformats.org/officeDocument/2006/relationships/image" Target="../media/image70.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10.xml"/><Relationship Id="rId5" Type="http://schemas.openxmlformats.org/officeDocument/2006/relationships/image" Target="../media/image15.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11.xml"/><Relationship Id="rId6" Type="http://schemas.openxmlformats.org/officeDocument/2006/relationships/image" Target="../media/image19.svg"/><Relationship Id="rId5" Type="http://schemas.openxmlformats.org/officeDocument/2006/relationships/image" Target="../media/image18.png"/><Relationship Id="rId10" Type="http://schemas.openxmlformats.org/officeDocument/2006/relationships/image" Target="../media/image23.svg"/><Relationship Id="rId4" Type="http://schemas.openxmlformats.org/officeDocument/2006/relationships/image" Target="../media/image17.svg"/><Relationship Id="rId9"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37724" y="2848213"/>
            <a:ext cx="7468553" cy="1408033"/>
          </a:xfrm>
          <a:prstGeom prst="rect">
            <a:avLst/>
          </a:prstGeom>
          <a:noFill/>
          <a:ln/>
        </p:spPr>
        <p:txBody>
          <a:bodyPr wrap="square" lIns="0" tIns="0" rIns="0" bIns="0" rtlCol="0" anchor="t"/>
          <a:lstStyle/>
          <a:p>
            <a:pPr marL="0" indent="0" algn="l">
              <a:lnSpc>
                <a:spcPts val="5500"/>
              </a:lnSpc>
              <a:buNone/>
            </a:pPr>
            <a:r>
              <a:rPr lang="en-US" sz="4400">
                <a:solidFill>
                  <a:srgbClr val="FFD9BE"/>
                </a:solidFill>
                <a:ea typeface="Quattrocento" pitchFamily="34" charset="-122"/>
                <a:cs typeface="Quattrocento" pitchFamily="34" charset="-120"/>
              </a:rPr>
              <a:t>Modeling Exam Scores of Students</a:t>
            </a:r>
            <a:endParaRPr lang="en-US" sz="4400"/>
          </a:p>
        </p:txBody>
      </p:sp>
      <p:sp>
        <p:nvSpPr>
          <p:cNvPr id="4" name="Text 1"/>
          <p:cNvSpPr/>
          <p:nvPr/>
        </p:nvSpPr>
        <p:spPr>
          <a:xfrm>
            <a:off x="837724" y="4615220"/>
            <a:ext cx="7468553" cy="766048"/>
          </a:xfrm>
          <a:prstGeom prst="rect">
            <a:avLst/>
          </a:prstGeom>
          <a:noFill/>
          <a:ln/>
        </p:spPr>
        <p:txBody>
          <a:bodyPr wrap="square" lIns="0" tIns="0" rIns="0" bIns="0" rtlCol="0" anchor="t"/>
          <a:lstStyle/>
          <a:p>
            <a:pPr marL="0" indent="0" algn="l">
              <a:lnSpc>
                <a:spcPts val="3000"/>
              </a:lnSpc>
              <a:buNone/>
            </a:pPr>
            <a:r>
              <a:rPr lang="en-US" sz="1850">
                <a:solidFill>
                  <a:srgbClr val="F9EEE7"/>
                </a:solidFill>
                <a:ea typeface="Quattrocento" pitchFamily="34" charset="-122"/>
                <a:cs typeface="Quattrocento" pitchFamily="34" charset="-120"/>
              </a:rPr>
              <a:t>Predicting student performance using behavioral, environmental, and parental factors</a:t>
            </a:r>
            <a:endParaRPr lang="en-US" sz="185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837724" y="745808"/>
            <a:ext cx="4224338" cy="528042"/>
          </a:xfrm>
          <a:prstGeom prst="rect">
            <a:avLst/>
          </a:prstGeom>
          <a:noFill/>
          <a:ln/>
        </p:spPr>
        <p:txBody>
          <a:bodyPr wrap="none" lIns="0" tIns="0" rIns="0" bIns="0" rtlCol="0" anchor="t"/>
          <a:lstStyle/>
          <a:p>
            <a:pPr marL="0" indent="0" algn="l">
              <a:lnSpc>
                <a:spcPts val="4150"/>
              </a:lnSpc>
              <a:buNone/>
            </a:pPr>
            <a:r>
              <a:rPr lang="en-US" sz="3300">
                <a:solidFill>
                  <a:srgbClr val="FFD9BE"/>
                </a:solidFill>
                <a:latin typeface="Quattrocento" pitchFamily="34" charset="0"/>
                <a:ea typeface="Quattrocento" pitchFamily="34" charset="-122"/>
                <a:cs typeface="Quattrocento" pitchFamily="34" charset="-120"/>
              </a:rPr>
              <a:t>Variable Selection</a:t>
            </a:r>
            <a:endParaRPr lang="en-US" sz="3300"/>
          </a:p>
        </p:txBody>
      </p:sp>
      <p:pic>
        <p:nvPicPr>
          <p:cNvPr id="3" name="Image 0" descr="preencoded.png"/>
          <p:cNvPicPr>
            <a:picLocks noChangeAspect="1"/>
          </p:cNvPicPr>
          <p:nvPr/>
        </p:nvPicPr>
        <p:blipFill>
          <a:blip r:embed="rId3"/>
          <a:stretch>
            <a:fillRect/>
          </a:stretch>
        </p:blipFill>
        <p:spPr>
          <a:xfrm>
            <a:off x="8101670" y="1914217"/>
            <a:ext cx="6113069" cy="5104707"/>
          </a:xfrm>
          <a:prstGeom prst="rect">
            <a:avLst/>
          </a:prstGeom>
        </p:spPr>
      </p:pic>
      <p:pic>
        <p:nvPicPr>
          <p:cNvPr id="10" name="Picture 9">
            <a:extLst>
              <a:ext uri="{FF2B5EF4-FFF2-40B4-BE49-F238E27FC236}">
                <a16:creationId xmlns:a16="http://schemas.microsoft.com/office/drawing/2014/main" id="{5B138231-6397-0454-D9C8-B94E2871E283}"/>
              </a:ext>
            </a:extLst>
          </p:cNvPr>
          <p:cNvPicPr>
            <a:picLocks noChangeAspect="1"/>
          </p:cNvPicPr>
          <p:nvPr/>
        </p:nvPicPr>
        <p:blipFill>
          <a:blip r:embed="rId4"/>
          <a:stretch>
            <a:fillRect/>
          </a:stretch>
        </p:blipFill>
        <p:spPr>
          <a:xfrm>
            <a:off x="208094" y="2265989"/>
            <a:ext cx="7649899" cy="4227576"/>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Text 0"/>
          <p:cNvSpPr/>
          <p:nvPr/>
        </p:nvSpPr>
        <p:spPr>
          <a:xfrm>
            <a:off x="758428" y="595908"/>
            <a:ext cx="5246727" cy="414338"/>
          </a:xfrm>
          <a:prstGeom prst="rect">
            <a:avLst/>
          </a:prstGeom>
          <a:noFill/>
          <a:ln/>
        </p:spPr>
        <p:txBody>
          <a:bodyPr wrap="none" lIns="0" tIns="0" rIns="0" bIns="0" rtlCol="0" anchor="t"/>
          <a:lstStyle/>
          <a:p>
            <a:pPr marL="0" indent="0" algn="l">
              <a:lnSpc>
                <a:spcPts val="3250"/>
              </a:lnSpc>
              <a:buNone/>
            </a:pPr>
            <a:r>
              <a:rPr lang="en-US" sz="3600">
                <a:solidFill>
                  <a:srgbClr val="FFD9BE"/>
                </a:solidFill>
                <a:ea typeface="Quattrocento" pitchFamily="34" charset="-122"/>
                <a:cs typeface="Quattrocento" pitchFamily="34" charset="-120"/>
              </a:rPr>
              <a:t>Model 1: Main-Effects Linear Model</a:t>
            </a:r>
            <a:endParaRPr lang="en-US" sz="3600"/>
          </a:p>
        </p:txBody>
      </p:sp>
      <p:sp>
        <p:nvSpPr>
          <p:cNvPr id="3" name="Text 1"/>
          <p:cNvSpPr/>
          <p:nvPr/>
        </p:nvSpPr>
        <p:spPr>
          <a:xfrm>
            <a:off x="758428" y="1362313"/>
            <a:ext cx="1988582" cy="248483"/>
          </a:xfrm>
          <a:prstGeom prst="rect">
            <a:avLst/>
          </a:prstGeom>
          <a:noFill/>
          <a:ln/>
        </p:spPr>
        <p:txBody>
          <a:bodyPr wrap="none" lIns="0" tIns="0" rIns="0" bIns="0" rtlCol="0" anchor="t"/>
          <a:lstStyle/>
          <a:p>
            <a:pPr marL="0" indent="0" algn="l">
              <a:lnSpc>
                <a:spcPts val="1950"/>
              </a:lnSpc>
              <a:buNone/>
            </a:pPr>
            <a:r>
              <a:rPr lang="en-US" sz="2000">
                <a:solidFill>
                  <a:srgbClr val="FFD9BE"/>
                </a:solidFill>
                <a:ea typeface="Quattrocento" pitchFamily="34" charset="-122"/>
                <a:cs typeface="Quattrocento" pitchFamily="34" charset="-120"/>
              </a:rPr>
              <a:t>Selected Predictors</a:t>
            </a:r>
            <a:endParaRPr lang="en-US" sz="2000"/>
          </a:p>
        </p:txBody>
      </p:sp>
      <p:sp>
        <p:nvSpPr>
          <p:cNvPr id="4" name="Text 2"/>
          <p:cNvSpPr/>
          <p:nvPr/>
        </p:nvSpPr>
        <p:spPr>
          <a:xfrm>
            <a:off x="758428" y="1751648"/>
            <a:ext cx="5830491" cy="225266"/>
          </a:xfrm>
          <a:prstGeom prst="rect">
            <a:avLst/>
          </a:prstGeom>
          <a:noFill/>
          <a:ln/>
        </p:spPr>
        <p:txBody>
          <a:bodyPr wrap="none" lIns="0" tIns="0" rIns="0" bIns="0" rtlCol="0" anchor="t"/>
          <a:lstStyle/>
          <a:p>
            <a:pPr marL="342900" indent="-342900" algn="l">
              <a:lnSpc>
                <a:spcPts val="1750"/>
              </a:lnSpc>
              <a:buSzPct val="100000"/>
              <a:buChar char="•"/>
            </a:pPr>
            <a:r>
              <a:rPr lang="en-US" sz="1600">
                <a:solidFill>
                  <a:srgbClr val="F9EEE7"/>
                </a:solidFill>
                <a:ea typeface="Quattrocento" pitchFamily="34" charset="-122"/>
                <a:cs typeface="Quattrocento" pitchFamily="34" charset="-120"/>
              </a:rPr>
              <a:t>Hours studied</a:t>
            </a:r>
            <a:endParaRPr lang="en-US" sz="1600"/>
          </a:p>
        </p:txBody>
      </p:sp>
      <p:sp>
        <p:nvSpPr>
          <p:cNvPr id="5" name="Text 3"/>
          <p:cNvSpPr/>
          <p:nvPr/>
        </p:nvSpPr>
        <p:spPr>
          <a:xfrm>
            <a:off x="758428" y="2026206"/>
            <a:ext cx="5830491" cy="225266"/>
          </a:xfrm>
          <a:prstGeom prst="rect">
            <a:avLst/>
          </a:prstGeom>
          <a:noFill/>
          <a:ln/>
        </p:spPr>
        <p:txBody>
          <a:bodyPr wrap="none" lIns="0" tIns="0" rIns="0" bIns="0" rtlCol="0" anchor="t"/>
          <a:lstStyle/>
          <a:p>
            <a:pPr marL="342900" indent="-342900" algn="l">
              <a:lnSpc>
                <a:spcPts val="1750"/>
              </a:lnSpc>
              <a:buSzPct val="100000"/>
              <a:buChar char="•"/>
            </a:pPr>
            <a:r>
              <a:rPr lang="en-US" sz="1600">
                <a:solidFill>
                  <a:srgbClr val="F9EEE7"/>
                </a:solidFill>
                <a:ea typeface="Quattrocento" pitchFamily="34" charset="-122"/>
                <a:cs typeface="Quattrocento" pitchFamily="34" charset="-120"/>
              </a:rPr>
              <a:t>Attendance percentage</a:t>
            </a:r>
            <a:endParaRPr lang="en-US" sz="1600"/>
          </a:p>
        </p:txBody>
      </p:sp>
      <p:sp>
        <p:nvSpPr>
          <p:cNvPr id="6" name="Text 4"/>
          <p:cNvSpPr/>
          <p:nvPr/>
        </p:nvSpPr>
        <p:spPr>
          <a:xfrm>
            <a:off x="758428" y="2300764"/>
            <a:ext cx="5830491" cy="225266"/>
          </a:xfrm>
          <a:prstGeom prst="rect">
            <a:avLst/>
          </a:prstGeom>
          <a:noFill/>
          <a:ln/>
        </p:spPr>
        <p:txBody>
          <a:bodyPr wrap="none" lIns="0" tIns="0" rIns="0" bIns="0" rtlCol="0" anchor="t"/>
          <a:lstStyle/>
          <a:p>
            <a:pPr marL="342900" indent="-342900" algn="l">
              <a:lnSpc>
                <a:spcPts val="1750"/>
              </a:lnSpc>
              <a:buSzPct val="100000"/>
              <a:buChar char="•"/>
            </a:pPr>
            <a:r>
              <a:rPr lang="en-US" sz="1600">
                <a:solidFill>
                  <a:srgbClr val="F9EEE7"/>
                </a:solidFill>
                <a:ea typeface="Quattrocento" pitchFamily="34" charset="-122"/>
                <a:cs typeface="Quattrocento" pitchFamily="34" charset="-120"/>
              </a:rPr>
              <a:t>Previous exam scores</a:t>
            </a:r>
            <a:endParaRPr lang="en-US" sz="1600"/>
          </a:p>
        </p:txBody>
      </p:sp>
      <p:sp>
        <p:nvSpPr>
          <p:cNvPr id="7" name="Text 5"/>
          <p:cNvSpPr/>
          <p:nvPr/>
        </p:nvSpPr>
        <p:spPr>
          <a:xfrm>
            <a:off x="758428" y="2575322"/>
            <a:ext cx="5830491" cy="225266"/>
          </a:xfrm>
          <a:prstGeom prst="rect">
            <a:avLst/>
          </a:prstGeom>
          <a:noFill/>
          <a:ln/>
        </p:spPr>
        <p:txBody>
          <a:bodyPr wrap="none" lIns="0" tIns="0" rIns="0" bIns="0" rtlCol="0" anchor="t"/>
          <a:lstStyle/>
          <a:p>
            <a:pPr marL="342900" indent="-342900" algn="l">
              <a:lnSpc>
                <a:spcPts val="1750"/>
              </a:lnSpc>
              <a:buSzPct val="100000"/>
              <a:buChar char="•"/>
            </a:pPr>
            <a:r>
              <a:rPr lang="en-US" sz="1600">
                <a:solidFill>
                  <a:srgbClr val="F9EEE7"/>
                </a:solidFill>
                <a:ea typeface="Quattrocento" pitchFamily="34" charset="-122"/>
                <a:cs typeface="Quattrocento" pitchFamily="34" charset="-120"/>
              </a:rPr>
              <a:t>Tutoring sessions</a:t>
            </a:r>
            <a:endParaRPr lang="en-US" sz="1600"/>
          </a:p>
        </p:txBody>
      </p:sp>
      <p:sp>
        <p:nvSpPr>
          <p:cNvPr id="8" name="Text 6"/>
          <p:cNvSpPr/>
          <p:nvPr/>
        </p:nvSpPr>
        <p:spPr>
          <a:xfrm>
            <a:off x="758428" y="2849880"/>
            <a:ext cx="5830491" cy="225266"/>
          </a:xfrm>
          <a:prstGeom prst="rect">
            <a:avLst/>
          </a:prstGeom>
          <a:noFill/>
          <a:ln/>
        </p:spPr>
        <p:txBody>
          <a:bodyPr wrap="none" lIns="0" tIns="0" rIns="0" bIns="0" rtlCol="0" anchor="t"/>
          <a:lstStyle/>
          <a:p>
            <a:pPr marL="342900" indent="-342900" algn="l">
              <a:lnSpc>
                <a:spcPts val="1750"/>
              </a:lnSpc>
              <a:buSzPct val="100000"/>
              <a:buChar char="•"/>
            </a:pPr>
            <a:r>
              <a:rPr lang="en-US" sz="1600">
                <a:solidFill>
                  <a:srgbClr val="F9EEE7"/>
                </a:solidFill>
                <a:ea typeface="Quattrocento" pitchFamily="34" charset="-122"/>
                <a:cs typeface="Quattrocento" pitchFamily="34" charset="-120"/>
              </a:rPr>
              <a:t>Parental involvement</a:t>
            </a:r>
            <a:endParaRPr lang="en-US" sz="1600"/>
          </a:p>
        </p:txBody>
      </p:sp>
      <p:sp>
        <p:nvSpPr>
          <p:cNvPr id="9" name="Text 7"/>
          <p:cNvSpPr/>
          <p:nvPr/>
        </p:nvSpPr>
        <p:spPr>
          <a:xfrm>
            <a:off x="758428" y="3124438"/>
            <a:ext cx="5830491" cy="225266"/>
          </a:xfrm>
          <a:prstGeom prst="rect">
            <a:avLst/>
          </a:prstGeom>
          <a:noFill/>
          <a:ln/>
        </p:spPr>
        <p:txBody>
          <a:bodyPr wrap="none" lIns="0" tIns="0" rIns="0" bIns="0" rtlCol="0" anchor="t"/>
          <a:lstStyle/>
          <a:p>
            <a:pPr marL="342900" indent="-342900" algn="l">
              <a:lnSpc>
                <a:spcPts val="1750"/>
              </a:lnSpc>
              <a:buSzPct val="100000"/>
              <a:buChar char="•"/>
            </a:pPr>
            <a:r>
              <a:rPr lang="en-US" sz="1600">
                <a:solidFill>
                  <a:srgbClr val="F9EEE7"/>
                </a:solidFill>
                <a:ea typeface="Quattrocento" pitchFamily="34" charset="-122"/>
                <a:cs typeface="Quattrocento" pitchFamily="34" charset="-120"/>
              </a:rPr>
              <a:t>Access to resources</a:t>
            </a:r>
            <a:endParaRPr lang="en-US" sz="1600"/>
          </a:p>
        </p:txBody>
      </p:sp>
      <p:sp>
        <p:nvSpPr>
          <p:cNvPr id="10" name="Text 8"/>
          <p:cNvSpPr/>
          <p:nvPr/>
        </p:nvSpPr>
        <p:spPr>
          <a:xfrm>
            <a:off x="758428" y="3490555"/>
            <a:ext cx="1988582" cy="248483"/>
          </a:xfrm>
          <a:prstGeom prst="rect">
            <a:avLst/>
          </a:prstGeom>
          <a:noFill/>
          <a:ln/>
        </p:spPr>
        <p:txBody>
          <a:bodyPr wrap="none" lIns="0" tIns="0" rIns="0" bIns="0" rtlCol="0" anchor="t"/>
          <a:lstStyle/>
          <a:p>
            <a:pPr marL="0" indent="0" algn="l">
              <a:lnSpc>
                <a:spcPts val="1950"/>
              </a:lnSpc>
              <a:buNone/>
            </a:pPr>
            <a:r>
              <a:rPr lang="en-US" sz="2000">
                <a:solidFill>
                  <a:srgbClr val="FFD9BE"/>
                </a:solidFill>
                <a:ea typeface="Quattrocento" pitchFamily="34" charset="-122"/>
                <a:cs typeface="Quattrocento" pitchFamily="34" charset="-120"/>
              </a:rPr>
              <a:t>Hypothesis Testing</a:t>
            </a:r>
            <a:endParaRPr lang="en-US" sz="2000"/>
          </a:p>
        </p:txBody>
      </p:sp>
      <p:sp>
        <p:nvSpPr>
          <p:cNvPr id="11" name="Text 9"/>
          <p:cNvSpPr/>
          <p:nvPr/>
        </p:nvSpPr>
        <p:spPr>
          <a:xfrm>
            <a:off x="758428" y="3917275"/>
            <a:ext cx="5830491" cy="245269"/>
          </a:xfrm>
          <a:prstGeom prst="rect">
            <a:avLst/>
          </a:prstGeom>
          <a:noFill/>
          <a:ln/>
        </p:spPr>
        <p:txBody>
          <a:bodyPr wrap="none" lIns="0" tIns="0" rIns="0" bIns="0" rtlCol="0" anchor="t"/>
          <a:lstStyle/>
          <a:p>
            <a:pPr marL="0" indent="0" algn="l">
              <a:lnSpc>
                <a:spcPts val="1950"/>
              </a:lnSpc>
              <a:buNone/>
            </a:pPr>
            <a:endParaRPr lang="en-US"/>
          </a:p>
        </p:txBody>
      </p:sp>
      <p:pic>
        <p:nvPicPr>
          <p:cNvPr id="12" name="Image 0" descr="preencoded.png"/>
          <p:cNvPicPr>
            <a:picLocks noChangeAspect="1"/>
          </p:cNvPicPr>
          <p:nvPr/>
        </p:nvPicPr>
        <p:blipFill>
          <a:blip r:embed="rId3"/>
          <a:stretch>
            <a:fillRect/>
          </a:stretch>
        </p:blipFill>
        <p:spPr>
          <a:xfrm>
            <a:off x="758428" y="3917275"/>
            <a:ext cx="5830491" cy="245269"/>
          </a:xfrm>
          <a:prstGeom prst="rect">
            <a:avLst/>
          </a:prstGeom>
        </p:spPr>
      </p:pic>
      <p:sp>
        <p:nvSpPr>
          <p:cNvPr id="13" name="Text 10"/>
          <p:cNvSpPr/>
          <p:nvPr/>
        </p:nvSpPr>
        <p:spPr>
          <a:xfrm>
            <a:off x="758428" y="4340781"/>
            <a:ext cx="5830491" cy="245269"/>
          </a:xfrm>
          <a:prstGeom prst="rect">
            <a:avLst/>
          </a:prstGeom>
          <a:noFill/>
          <a:ln/>
        </p:spPr>
        <p:txBody>
          <a:bodyPr wrap="none" lIns="0" tIns="0" rIns="0" bIns="0" rtlCol="0" anchor="t"/>
          <a:lstStyle/>
          <a:p>
            <a:pPr marL="0" indent="0" algn="l">
              <a:lnSpc>
                <a:spcPts val="1950"/>
              </a:lnSpc>
              <a:buNone/>
            </a:pPr>
            <a:endParaRPr lang="en-US"/>
          </a:p>
        </p:txBody>
      </p:sp>
      <p:pic>
        <p:nvPicPr>
          <p:cNvPr id="14" name="Image 1" descr="preencoded.png"/>
          <p:cNvPicPr>
            <a:picLocks noChangeAspect="1"/>
          </p:cNvPicPr>
          <p:nvPr/>
        </p:nvPicPr>
        <p:blipFill>
          <a:blip r:embed="rId4"/>
          <a:stretch>
            <a:fillRect/>
          </a:stretch>
        </p:blipFill>
        <p:spPr>
          <a:xfrm>
            <a:off x="758428" y="4340781"/>
            <a:ext cx="5830491" cy="245269"/>
          </a:xfrm>
          <a:prstGeom prst="rect">
            <a:avLst/>
          </a:prstGeom>
        </p:spPr>
      </p:pic>
      <p:sp>
        <p:nvSpPr>
          <p:cNvPr id="15" name="Text 11"/>
          <p:cNvSpPr/>
          <p:nvPr/>
        </p:nvSpPr>
        <p:spPr>
          <a:xfrm>
            <a:off x="6940153" y="1362313"/>
            <a:ext cx="1988582" cy="248483"/>
          </a:xfrm>
          <a:prstGeom prst="rect">
            <a:avLst/>
          </a:prstGeom>
          <a:noFill/>
          <a:ln/>
        </p:spPr>
        <p:txBody>
          <a:bodyPr wrap="none" lIns="0" tIns="0" rIns="0" bIns="0" rtlCol="0" anchor="t"/>
          <a:lstStyle/>
          <a:p>
            <a:pPr marL="0" indent="0" algn="l">
              <a:lnSpc>
                <a:spcPts val="1950"/>
              </a:lnSpc>
              <a:buNone/>
            </a:pPr>
            <a:r>
              <a:rPr lang="en-US" sz="2000">
                <a:solidFill>
                  <a:srgbClr val="FFD9BE"/>
                </a:solidFill>
                <a:ea typeface="Quattrocento" pitchFamily="34" charset="-122"/>
                <a:cs typeface="Quattrocento" pitchFamily="34" charset="-120"/>
              </a:rPr>
              <a:t>Model</a:t>
            </a:r>
            <a:endParaRPr lang="en-US" sz="2000"/>
          </a:p>
        </p:txBody>
      </p:sp>
      <p:sp>
        <p:nvSpPr>
          <p:cNvPr id="16" name="Text 12"/>
          <p:cNvSpPr/>
          <p:nvPr/>
        </p:nvSpPr>
        <p:spPr>
          <a:xfrm>
            <a:off x="6940153" y="1789033"/>
            <a:ext cx="6939320" cy="245269"/>
          </a:xfrm>
          <a:prstGeom prst="rect">
            <a:avLst/>
          </a:prstGeom>
          <a:noFill/>
          <a:ln/>
        </p:spPr>
        <p:txBody>
          <a:bodyPr wrap="none" lIns="0" tIns="0" rIns="0" bIns="0" rtlCol="0" anchor="t"/>
          <a:lstStyle/>
          <a:p>
            <a:pPr marL="0" indent="0" algn="l">
              <a:lnSpc>
                <a:spcPts val="1950"/>
              </a:lnSpc>
              <a:buNone/>
            </a:pPr>
            <a:endParaRPr lang="en-US"/>
          </a:p>
        </p:txBody>
      </p:sp>
      <p:pic>
        <p:nvPicPr>
          <p:cNvPr id="17" name="Image 2" descr="preencoded.png"/>
          <p:cNvPicPr>
            <a:picLocks noChangeAspect="1"/>
          </p:cNvPicPr>
          <p:nvPr/>
        </p:nvPicPr>
        <p:blipFill>
          <a:blip r:embed="rId5"/>
          <a:stretch>
            <a:fillRect/>
          </a:stretch>
        </p:blipFill>
        <p:spPr>
          <a:xfrm>
            <a:off x="6940153" y="1789033"/>
            <a:ext cx="6939320" cy="245269"/>
          </a:xfrm>
          <a:prstGeom prst="rect">
            <a:avLst/>
          </a:prstGeom>
        </p:spPr>
      </p:pic>
      <p:sp>
        <p:nvSpPr>
          <p:cNvPr id="18" name="Text 13"/>
          <p:cNvSpPr/>
          <p:nvPr/>
        </p:nvSpPr>
        <p:spPr>
          <a:xfrm>
            <a:off x="6940153" y="2212538"/>
            <a:ext cx="6939320" cy="245269"/>
          </a:xfrm>
          <a:prstGeom prst="rect">
            <a:avLst/>
          </a:prstGeom>
          <a:noFill/>
          <a:ln/>
        </p:spPr>
        <p:txBody>
          <a:bodyPr wrap="none" lIns="0" tIns="0" rIns="0" bIns="0" rtlCol="0" anchor="t"/>
          <a:lstStyle/>
          <a:p>
            <a:pPr marL="0" indent="0" algn="l">
              <a:lnSpc>
                <a:spcPts val="1950"/>
              </a:lnSpc>
              <a:buNone/>
            </a:pPr>
            <a:endParaRPr lang="en-US"/>
          </a:p>
        </p:txBody>
      </p:sp>
      <p:pic>
        <p:nvPicPr>
          <p:cNvPr id="19" name="Image 3" descr="preencoded.png"/>
          <p:cNvPicPr>
            <a:picLocks noChangeAspect="1"/>
          </p:cNvPicPr>
          <p:nvPr/>
        </p:nvPicPr>
        <p:blipFill>
          <a:blip r:embed="rId6"/>
          <a:stretch>
            <a:fillRect/>
          </a:stretch>
        </p:blipFill>
        <p:spPr>
          <a:xfrm>
            <a:off x="6940153" y="2212538"/>
            <a:ext cx="6939320" cy="245269"/>
          </a:xfrm>
          <a:prstGeom prst="rect">
            <a:avLst/>
          </a:prstGeom>
        </p:spPr>
      </p:pic>
      <p:sp>
        <p:nvSpPr>
          <p:cNvPr id="20" name="Text 14"/>
          <p:cNvSpPr/>
          <p:nvPr/>
        </p:nvSpPr>
        <p:spPr>
          <a:xfrm>
            <a:off x="6940153" y="2636044"/>
            <a:ext cx="6939320" cy="245269"/>
          </a:xfrm>
          <a:prstGeom prst="rect">
            <a:avLst/>
          </a:prstGeom>
          <a:noFill/>
          <a:ln/>
        </p:spPr>
        <p:txBody>
          <a:bodyPr wrap="none" lIns="0" tIns="0" rIns="0" bIns="0" rtlCol="0" anchor="t"/>
          <a:lstStyle/>
          <a:p>
            <a:pPr marL="0" indent="0" algn="l">
              <a:lnSpc>
                <a:spcPts val="1950"/>
              </a:lnSpc>
              <a:buNone/>
            </a:pPr>
            <a:endParaRPr lang="en-US"/>
          </a:p>
        </p:txBody>
      </p:sp>
      <p:pic>
        <p:nvPicPr>
          <p:cNvPr id="21" name="Image 4" descr="preencoded.png"/>
          <p:cNvPicPr>
            <a:picLocks noChangeAspect="1"/>
          </p:cNvPicPr>
          <p:nvPr/>
        </p:nvPicPr>
        <p:blipFill>
          <a:blip r:embed="rId7"/>
          <a:stretch>
            <a:fillRect/>
          </a:stretch>
        </p:blipFill>
        <p:spPr>
          <a:xfrm>
            <a:off x="6940153" y="2636044"/>
            <a:ext cx="6939320" cy="245269"/>
          </a:xfrm>
          <a:prstGeom prst="rect">
            <a:avLst/>
          </a:prstGeom>
        </p:spPr>
      </p:pic>
      <p:sp>
        <p:nvSpPr>
          <p:cNvPr id="22" name="Text 15"/>
          <p:cNvSpPr/>
          <p:nvPr/>
        </p:nvSpPr>
        <p:spPr>
          <a:xfrm>
            <a:off x="6940153" y="3059549"/>
            <a:ext cx="6939320" cy="245269"/>
          </a:xfrm>
          <a:prstGeom prst="rect">
            <a:avLst/>
          </a:prstGeom>
          <a:noFill/>
          <a:ln/>
        </p:spPr>
        <p:txBody>
          <a:bodyPr wrap="none" lIns="0" tIns="0" rIns="0" bIns="0" rtlCol="0" anchor="t"/>
          <a:lstStyle/>
          <a:p>
            <a:pPr marL="0" indent="0" algn="l">
              <a:lnSpc>
                <a:spcPts val="1950"/>
              </a:lnSpc>
              <a:buNone/>
            </a:pPr>
            <a:endParaRPr lang="en-US"/>
          </a:p>
        </p:txBody>
      </p:sp>
      <p:pic>
        <p:nvPicPr>
          <p:cNvPr id="23" name="Image 5" descr="preencoded.png"/>
          <p:cNvPicPr>
            <a:picLocks noChangeAspect="1"/>
          </p:cNvPicPr>
          <p:nvPr/>
        </p:nvPicPr>
        <p:blipFill>
          <a:blip r:embed="rId8"/>
          <a:stretch>
            <a:fillRect/>
          </a:stretch>
        </p:blipFill>
        <p:spPr>
          <a:xfrm>
            <a:off x="6940153" y="3059549"/>
            <a:ext cx="6939320" cy="245269"/>
          </a:xfrm>
          <a:prstGeom prst="rect">
            <a:avLst/>
          </a:prstGeom>
        </p:spPr>
      </p:pic>
      <p:sp>
        <p:nvSpPr>
          <p:cNvPr id="24" name="Text 16"/>
          <p:cNvSpPr/>
          <p:nvPr/>
        </p:nvSpPr>
        <p:spPr>
          <a:xfrm>
            <a:off x="6940153" y="3483054"/>
            <a:ext cx="6939320" cy="245269"/>
          </a:xfrm>
          <a:prstGeom prst="rect">
            <a:avLst/>
          </a:prstGeom>
          <a:noFill/>
          <a:ln/>
        </p:spPr>
        <p:txBody>
          <a:bodyPr wrap="none" lIns="0" tIns="0" rIns="0" bIns="0" rtlCol="0" anchor="t"/>
          <a:lstStyle/>
          <a:p>
            <a:pPr marL="0" indent="0" algn="l">
              <a:lnSpc>
                <a:spcPts val="1950"/>
              </a:lnSpc>
              <a:buNone/>
            </a:pPr>
            <a:endParaRPr lang="en-US"/>
          </a:p>
        </p:txBody>
      </p:sp>
      <p:pic>
        <p:nvPicPr>
          <p:cNvPr id="25" name="Image 6" descr="preencoded.png"/>
          <p:cNvPicPr>
            <a:picLocks noChangeAspect="1"/>
          </p:cNvPicPr>
          <p:nvPr/>
        </p:nvPicPr>
        <p:blipFill>
          <a:blip r:embed="rId9"/>
          <a:stretch>
            <a:fillRect/>
          </a:stretch>
        </p:blipFill>
        <p:spPr>
          <a:xfrm>
            <a:off x="6940153" y="3483054"/>
            <a:ext cx="6939320" cy="245269"/>
          </a:xfrm>
          <a:prstGeom prst="rect">
            <a:avLst/>
          </a:prstGeom>
        </p:spPr>
      </p:pic>
      <p:sp>
        <p:nvSpPr>
          <p:cNvPr id="26" name="Text 17"/>
          <p:cNvSpPr/>
          <p:nvPr/>
        </p:nvSpPr>
        <p:spPr>
          <a:xfrm>
            <a:off x="6940153" y="3906560"/>
            <a:ext cx="6939320" cy="245269"/>
          </a:xfrm>
          <a:prstGeom prst="rect">
            <a:avLst/>
          </a:prstGeom>
          <a:noFill/>
          <a:ln/>
        </p:spPr>
        <p:txBody>
          <a:bodyPr wrap="none" lIns="0" tIns="0" rIns="0" bIns="0" rtlCol="0" anchor="t"/>
          <a:lstStyle/>
          <a:p>
            <a:pPr marL="0" indent="0" algn="l">
              <a:lnSpc>
                <a:spcPts val="1950"/>
              </a:lnSpc>
              <a:buNone/>
            </a:pPr>
            <a:endParaRPr lang="en-US"/>
          </a:p>
        </p:txBody>
      </p:sp>
      <p:pic>
        <p:nvPicPr>
          <p:cNvPr id="27" name="Image 7" descr="preencoded.png"/>
          <p:cNvPicPr>
            <a:picLocks noChangeAspect="1"/>
          </p:cNvPicPr>
          <p:nvPr/>
        </p:nvPicPr>
        <p:blipFill>
          <a:blip r:embed="rId10"/>
          <a:stretch>
            <a:fillRect/>
          </a:stretch>
        </p:blipFill>
        <p:spPr>
          <a:xfrm>
            <a:off x="6940153" y="3906560"/>
            <a:ext cx="6939320" cy="245269"/>
          </a:xfrm>
          <a:prstGeom prst="rect">
            <a:avLst/>
          </a:prstGeom>
        </p:spPr>
      </p:pic>
      <p:sp>
        <p:nvSpPr>
          <p:cNvPr id="28" name="Text 18"/>
          <p:cNvSpPr/>
          <p:nvPr/>
        </p:nvSpPr>
        <p:spPr>
          <a:xfrm>
            <a:off x="6940153" y="4330065"/>
            <a:ext cx="6939320" cy="245269"/>
          </a:xfrm>
          <a:prstGeom prst="rect">
            <a:avLst/>
          </a:prstGeom>
          <a:noFill/>
          <a:ln/>
        </p:spPr>
        <p:txBody>
          <a:bodyPr wrap="none" lIns="0" tIns="0" rIns="0" bIns="0" rtlCol="0" anchor="t"/>
          <a:lstStyle/>
          <a:p>
            <a:pPr marL="0" indent="0" algn="l">
              <a:lnSpc>
                <a:spcPts val="1950"/>
              </a:lnSpc>
              <a:buNone/>
            </a:pPr>
            <a:endParaRPr lang="en-US"/>
          </a:p>
        </p:txBody>
      </p:sp>
      <p:pic>
        <p:nvPicPr>
          <p:cNvPr id="29" name="Image 8" descr="preencoded.png"/>
          <p:cNvPicPr>
            <a:picLocks noChangeAspect="1"/>
          </p:cNvPicPr>
          <p:nvPr/>
        </p:nvPicPr>
        <p:blipFill>
          <a:blip r:embed="rId11"/>
          <a:stretch>
            <a:fillRect/>
          </a:stretch>
        </p:blipFill>
        <p:spPr>
          <a:xfrm>
            <a:off x="6940153" y="4330065"/>
            <a:ext cx="6939320" cy="245269"/>
          </a:xfrm>
          <a:prstGeom prst="rect">
            <a:avLst/>
          </a:prstGeom>
        </p:spPr>
      </p:pic>
      <p:sp>
        <p:nvSpPr>
          <p:cNvPr id="30" name="Text 19"/>
          <p:cNvSpPr/>
          <p:nvPr/>
        </p:nvSpPr>
        <p:spPr>
          <a:xfrm>
            <a:off x="6940153" y="4753570"/>
            <a:ext cx="6939320" cy="245269"/>
          </a:xfrm>
          <a:prstGeom prst="rect">
            <a:avLst/>
          </a:prstGeom>
          <a:noFill/>
          <a:ln/>
        </p:spPr>
        <p:txBody>
          <a:bodyPr wrap="none" lIns="0" tIns="0" rIns="0" bIns="0" rtlCol="0" anchor="t"/>
          <a:lstStyle/>
          <a:p>
            <a:pPr marL="0" indent="0" algn="l">
              <a:lnSpc>
                <a:spcPts val="1950"/>
              </a:lnSpc>
              <a:buNone/>
            </a:pPr>
            <a:endParaRPr lang="en-US"/>
          </a:p>
        </p:txBody>
      </p:sp>
      <p:pic>
        <p:nvPicPr>
          <p:cNvPr id="31" name="Image 9" descr="preencoded.png"/>
          <p:cNvPicPr>
            <a:picLocks noChangeAspect="1"/>
          </p:cNvPicPr>
          <p:nvPr/>
        </p:nvPicPr>
        <p:blipFill>
          <a:blip r:embed="rId12"/>
          <a:stretch>
            <a:fillRect/>
          </a:stretch>
        </p:blipFill>
        <p:spPr>
          <a:xfrm>
            <a:off x="6940153" y="4753570"/>
            <a:ext cx="6939320" cy="245269"/>
          </a:xfrm>
          <a:prstGeom prst="rect">
            <a:avLst/>
          </a:prstGeom>
        </p:spPr>
      </p:pic>
      <p:sp>
        <p:nvSpPr>
          <p:cNvPr id="32" name="Text 20"/>
          <p:cNvSpPr/>
          <p:nvPr/>
        </p:nvSpPr>
        <p:spPr>
          <a:xfrm>
            <a:off x="6940153" y="5177076"/>
            <a:ext cx="6939320" cy="245269"/>
          </a:xfrm>
          <a:prstGeom prst="rect">
            <a:avLst/>
          </a:prstGeom>
          <a:noFill/>
          <a:ln/>
        </p:spPr>
        <p:txBody>
          <a:bodyPr wrap="none" lIns="0" tIns="0" rIns="0" bIns="0" rtlCol="0" anchor="t"/>
          <a:lstStyle/>
          <a:p>
            <a:pPr marL="0" indent="0" algn="l">
              <a:lnSpc>
                <a:spcPts val="1950"/>
              </a:lnSpc>
              <a:buNone/>
            </a:pPr>
            <a:endParaRPr lang="en-US"/>
          </a:p>
        </p:txBody>
      </p:sp>
      <p:pic>
        <p:nvPicPr>
          <p:cNvPr id="33" name="Image 10" descr="preencoded.png"/>
          <p:cNvPicPr>
            <a:picLocks noChangeAspect="1"/>
          </p:cNvPicPr>
          <p:nvPr/>
        </p:nvPicPr>
        <p:blipFill>
          <a:blip r:embed="rId13"/>
          <a:stretch>
            <a:fillRect/>
          </a:stretch>
        </p:blipFill>
        <p:spPr>
          <a:xfrm>
            <a:off x="6940153" y="5177076"/>
            <a:ext cx="6939320" cy="245269"/>
          </a:xfrm>
          <a:prstGeom prst="rect">
            <a:avLst/>
          </a:prstGeom>
        </p:spPr>
      </p:pic>
      <p:sp>
        <p:nvSpPr>
          <p:cNvPr id="34" name="Text 21"/>
          <p:cNvSpPr/>
          <p:nvPr/>
        </p:nvSpPr>
        <p:spPr>
          <a:xfrm>
            <a:off x="6940153" y="5600581"/>
            <a:ext cx="6939320" cy="245269"/>
          </a:xfrm>
          <a:prstGeom prst="rect">
            <a:avLst/>
          </a:prstGeom>
          <a:noFill/>
          <a:ln/>
        </p:spPr>
        <p:txBody>
          <a:bodyPr wrap="none" lIns="0" tIns="0" rIns="0" bIns="0" rtlCol="0" anchor="t"/>
          <a:lstStyle/>
          <a:p>
            <a:pPr marL="0" indent="0" algn="l">
              <a:lnSpc>
                <a:spcPts val="1950"/>
              </a:lnSpc>
              <a:buNone/>
            </a:pPr>
            <a:endParaRPr lang="en-US"/>
          </a:p>
        </p:txBody>
      </p:sp>
      <p:pic>
        <p:nvPicPr>
          <p:cNvPr id="35" name="Image 11" descr="preencoded.png"/>
          <p:cNvPicPr>
            <a:picLocks noChangeAspect="1"/>
          </p:cNvPicPr>
          <p:nvPr/>
        </p:nvPicPr>
        <p:blipFill>
          <a:blip r:embed="rId14"/>
          <a:stretch>
            <a:fillRect/>
          </a:stretch>
        </p:blipFill>
        <p:spPr>
          <a:xfrm>
            <a:off x="6940153" y="5600581"/>
            <a:ext cx="6939320" cy="245269"/>
          </a:xfrm>
          <a:prstGeom prst="rect">
            <a:avLst/>
          </a:prstGeom>
        </p:spPr>
      </p:pic>
      <p:pic>
        <p:nvPicPr>
          <p:cNvPr id="41" name="Picture 40">
            <a:extLst>
              <a:ext uri="{FF2B5EF4-FFF2-40B4-BE49-F238E27FC236}">
                <a16:creationId xmlns:a16="http://schemas.microsoft.com/office/drawing/2014/main" id="{1B47B823-94FB-0234-78DB-AF78C27299EA}"/>
              </a:ext>
            </a:extLst>
          </p:cNvPr>
          <p:cNvPicPr>
            <a:picLocks noChangeAspect="1"/>
          </p:cNvPicPr>
          <p:nvPr/>
        </p:nvPicPr>
        <p:blipFill>
          <a:blip r:embed="rId15"/>
          <a:stretch>
            <a:fillRect/>
          </a:stretch>
        </p:blipFill>
        <p:spPr>
          <a:xfrm>
            <a:off x="5075129" y="6361950"/>
            <a:ext cx="2400635" cy="1124107"/>
          </a:xfrm>
          <a:prstGeom prst="rect">
            <a:avLst/>
          </a:prstGeom>
        </p:spPr>
      </p:pic>
      <p:pic>
        <p:nvPicPr>
          <p:cNvPr id="43" name="Picture 42">
            <a:extLst>
              <a:ext uri="{FF2B5EF4-FFF2-40B4-BE49-F238E27FC236}">
                <a16:creationId xmlns:a16="http://schemas.microsoft.com/office/drawing/2014/main" id="{274779D3-B843-25C8-FAB2-72B7771DDFA0}"/>
              </a:ext>
            </a:extLst>
          </p:cNvPr>
          <p:cNvPicPr>
            <a:picLocks noChangeAspect="1"/>
          </p:cNvPicPr>
          <p:nvPr/>
        </p:nvPicPr>
        <p:blipFill>
          <a:blip r:embed="rId16"/>
          <a:stretch>
            <a:fillRect/>
          </a:stretch>
        </p:blipFill>
        <p:spPr>
          <a:xfrm>
            <a:off x="4713128" y="5064152"/>
            <a:ext cx="3124636" cy="1114581"/>
          </a:xfrm>
          <a:prstGeom prst="rect">
            <a:avLst/>
          </a:prstGeom>
        </p:spPr>
      </p:pic>
      <p:pic>
        <p:nvPicPr>
          <p:cNvPr id="45" name="Picture 44">
            <a:extLst>
              <a:ext uri="{FF2B5EF4-FFF2-40B4-BE49-F238E27FC236}">
                <a16:creationId xmlns:a16="http://schemas.microsoft.com/office/drawing/2014/main" id="{6CDF080A-6E65-763A-90A5-5A7E2F408F40}"/>
              </a:ext>
            </a:extLst>
          </p:cNvPr>
          <p:cNvPicPr>
            <a:picLocks noChangeAspect="1"/>
          </p:cNvPicPr>
          <p:nvPr/>
        </p:nvPicPr>
        <p:blipFill>
          <a:blip r:embed="rId17"/>
          <a:stretch>
            <a:fillRect/>
          </a:stretch>
        </p:blipFill>
        <p:spPr>
          <a:xfrm>
            <a:off x="346375" y="5177076"/>
            <a:ext cx="4267796" cy="193384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Text 0"/>
          <p:cNvSpPr/>
          <p:nvPr/>
        </p:nvSpPr>
        <p:spPr>
          <a:xfrm>
            <a:off x="393281" y="189886"/>
            <a:ext cx="8387953" cy="633651"/>
          </a:xfrm>
          <a:prstGeom prst="rect">
            <a:avLst/>
          </a:prstGeom>
          <a:noFill/>
          <a:ln/>
        </p:spPr>
        <p:txBody>
          <a:bodyPr wrap="none" lIns="0" tIns="0" rIns="0" bIns="0" rtlCol="0" anchor="t"/>
          <a:lstStyle/>
          <a:p>
            <a:pPr marL="0" indent="0" algn="l">
              <a:lnSpc>
                <a:spcPts val="4950"/>
              </a:lnSpc>
              <a:buNone/>
            </a:pPr>
            <a:r>
              <a:rPr lang="en-US" sz="3950">
                <a:solidFill>
                  <a:srgbClr val="FFD9BE"/>
                </a:solidFill>
                <a:ea typeface="Quattrocento" pitchFamily="34" charset="-122"/>
                <a:cs typeface="Quattrocento" pitchFamily="34" charset="-120"/>
              </a:rPr>
              <a:t>Model 2: Two Way Interaction Model</a:t>
            </a:r>
            <a:endParaRPr lang="en-US" sz="3950"/>
          </a:p>
        </p:txBody>
      </p:sp>
      <p:sp>
        <p:nvSpPr>
          <p:cNvPr id="10" name="Text 8"/>
          <p:cNvSpPr/>
          <p:nvPr/>
        </p:nvSpPr>
        <p:spPr>
          <a:xfrm>
            <a:off x="837724" y="5095190"/>
            <a:ext cx="3041452" cy="380167"/>
          </a:xfrm>
          <a:prstGeom prst="rect">
            <a:avLst/>
          </a:prstGeom>
          <a:noFill/>
          <a:ln/>
        </p:spPr>
        <p:txBody>
          <a:bodyPr wrap="none" lIns="0" tIns="0" rIns="0" bIns="0" rtlCol="0" anchor="t"/>
          <a:lstStyle/>
          <a:p>
            <a:pPr marL="0" indent="0" algn="l">
              <a:lnSpc>
                <a:spcPts val="2950"/>
              </a:lnSpc>
              <a:buNone/>
            </a:pPr>
            <a:r>
              <a:rPr lang="en-US" sz="2350">
                <a:solidFill>
                  <a:srgbClr val="FFD9BE"/>
                </a:solidFill>
                <a:ea typeface="Quattrocento" pitchFamily="34" charset="-122"/>
                <a:cs typeface="Quattrocento" pitchFamily="34" charset="-120"/>
              </a:rPr>
              <a:t>Hypothesis Testing</a:t>
            </a:r>
            <a:endParaRPr lang="en-US" sz="2350"/>
          </a:p>
        </p:txBody>
      </p:sp>
      <p:sp>
        <p:nvSpPr>
          <p:cNvPr id="11" name="Text 9"/>
          <p:cNvSpPr/>
          <p:nvPr/>
        </p:nvSpPr>
        <p:spPr>
          <a:xfrm>
            <a:off x="7607737" y="2120441"/>
            <a:ext cx="5659279" cy="734139"/>
          </a:xfrm>
          <a:prstGeom prst="rect">
            <a:avLst/>
          </a:prstGeom>
          <a:noFill/>
          <a:ln/>
        </p:spPr>
        <p:txBody>
          <a:bodyPr wrap="square" lIns="0" tIns="0" rIns="0" bIns="0" rtlCol="0" anchor="t"/>
          <a:lstStyle/>
          <a:p>
            <a:pPr marL="0" indent="0" algn="l">
              <a:lnSpc>
                <a:spcPts val="3050"/>
              </a:lnSpc>
              <a:buNone/>
            </a:pPr>
            <a:endParaRPr lang="en-US" sz="1900"/>
          </a:p>
        </p:txBody>
      </p:sp>
      <p:pic>
        <p:nvPicPr>
          <p:cNvPr id="12" name="Image 0" descr="preencoded.png"/>
          <p:cNvPicPr>
            <a:picLocks noChangeAspect="1"/>
          </p:cNvPicPr>
          <p:nvPr/>
        </p:nvPicPr>
        <p:blipFill>
          <a:blip r:embed="rId3"/>
          <a:stretch>
            <a:fillRect/>
          </a:stretch>
        </p:blipFill>
        <p:spPr>
          <a:xfrm>
            <a:off x="724000" y="5679806"/>
            <a:ext cx="5659279" cy="734139"/>
          </a:xfrm>
          <a:prstGeom prst="rect">
            <a:avLst/>
          </a:prstGeom>
        </p:spPr>
      </p:pic>
      <p:sp>
        <p:nvSpPr>
          <p:cNvPr id="13" name="Text 10"/>
          <p:cNvSpPr/>
          <p:nvPr/>
        </p:nvSpPr>
        <p:spPr>
          <a:xfrm>
            <a:off x="7607737" y="3127234"/>
            <a:ext cx="5659279" cy="367070"/>
          </a:xfrm>
          <a:prstGeom prst="rect">
            <a:avLst/>
          </a:prstGeom>
          <a:noFill/>
          <a:ln/>
        </p:spPr>
        <p:txBody>
          <a:bodyPr wrap="none" lIns="0" tIns="0" rIns="0" bIns="0" rtlCol="0" anchor="t"/>
          <a:lstStyle/>
          <a:p>
            <a:pPr marL="0" indent="0" algn="l">
              <a:lnSpc>
                <a:spcPts val="3050"/>
              </a:lnSpc>
              <a:buNone/>
            </a:pPr>
            <a:endParaRPr lang="en-US" sz="1900"/>
          </a:p>
        </p:txBody>
      </p:sp>
      <p:pic>
        <p:nvPicPr>
          <p:cNvPr id="14" name="Image 1" descr="preencoded.png"/>
          <p:cNvPicPr>
            <a:picLocks noChangeAspect="1"/>
          </p:cNvPicPr>
          <p:nvPr/>
        </p:nvPicPr>
        <p:blipFill>
          <a:blip r:embed="rId4"/>
          <a:stretch>
            <a:fillRect/>
          </a:stretch>
        </p:blipFill>
        <p:spPr>
          <a:xfrm>
            <a:off x="7607737" y="3127234"/>
            <a:ext cx="5659279" cy="367070"/>
          </a:xfrm>
          <a:prstGeom prst="rect">
            <a:avLst/>
          </a:prstGeom>
        </p:spPr>
      </p:pic>
      <p:sp>
        <p:nvSpPr>
          <p:cNvPr id="15" name="Text 11"/>
          <p:cNvSpPr/>
          <p:nvPr/>
        </p:nvSpPr>
        <p:spPr>
          <a:xfrm>
            <a:off x="837724" y="1493700"/>
            <a:ext cx="3041452" cy="380167"/>
          </a:xfrm>
          <a:prstGeom prst="rect">
            <a:avLst/>
          </a:prstGeom>
          <a:noFill/>
          <a:ln/>
        </p:spPr>
        <p:txBody>
          <a:bodyPr wrap="none" lIns="0" tIns="0" rIns="0" bIns="0" rtlCol="0" anchor="t"/>
          <a:lstStyle/>
          <a:p>
            <a:pPr marL="0" indent="0" algn="l">
              <a:lnSpc>
                <a:spcPts val="2950"/>
              </a:lnSpc>
              <a:buNone/>
            </a:pPr>
            <a:r>
              <a:rPr lang="en-US" sz="2350">
                <a:solidFill>
                  <a:srgbClr val="FFD9BE"/>
                </a:solidFill>
                <a:ea typeface="Quattrocento" pitchFamily="34" charset="-122"/>
                <a:cs typeface="Quattrocento" pitchFamily="34" charset="-120"/>
              </a:rPr>
              <a:t>Model</a:t>
            </a:r>
            <a:endParaRPr lang="en-US" sz="2350"/>
          </a:p>
        </p:txBody>
      </p:sp>
      <p:sp>
        <p:nvSpPr>
          <p:cNvPr id="16" name="Text 12"/>
          <p:cNvSpPr/>
          <p:nvPr/>
        </p:nvSpPr>
        <p:spPr>
          <a:xfrm>
            <a:off x="837724" y="2146519"/>
            <a:ext cx="6770013" cy="2569488"/>
          </a:xfrm>
          <a:prstGeom prst="rect">
            <a:avLst/>
          </a:prstGeom>
          <a:noFill/>
          <a:ln/>
        </p:spPr>
        <p:txBody>
          <a:bodyPr wrap="square" lIns="0" tIns="0" rIns="0" bIns="0" rtlCol="0" anchor="t"/>
          <a:lstStyle/>
          <a:p>
            <a:pPr marL="0" indent="0" algn="l">
              <a:lnSpc>
                <a:spcPts val="3050"/>
              </a:lnSpc>
              <a:buNone/>
            </a:pPr>
            <a:endParaRPr lang="en-US" sz="1900"/>
          </a:p>
        </p:txBody>
      </p:sp>
      <p:pic>
        <p:nvPicPr>
          <p:cNvPr id="17" name="Image 2" descr="preencoded.png"/>
          <p:cNvPicPr>
            <a:picLocks noChangeAspect="1"/>
          </p:cNvPicPr>
          <p:nvPr/>
        </p:nvPicPr>
        <p:blipFill>
          <a:blip r:embed="rId5"/>
          <a:stretch>
            <a:fillRect/>
          </a:stretch>
        </p:blipFill>
        <p:spPr>
          <a:xfrm>
            <a:off x="837724" y="2146519"/>
            <a:ext cx="6770013" cy="2569488"/>
          </a:xfrm>
          <a:prstGeom prst="rect">
            <a:avLst/>
          </a:prstGeom>
        </p:spPr>
      </p:pic>
      <p:pic>
        <p:nvPicPr>
          <p:cNvPr id="19" name="Picture 18">
            <a:extLst>
              <a:ext uri="{FF2B5EF4-FFF2-40B4-BE49-F238E27FC236}">
                <a16:creationId xmlns:a16="http://schemas.microsoft.com/office/drawing/2014/main" id="{22695094-145A-61A2-7A01-CA3E9ECF0F2D}"/>
              </a:ext>
            </a:extLst>
          </p:cNvPr>
          <p:cNvPicPr>
            <a:picLocks noChangeAspect="1"/>
          </p:cNvPicPr>
          <p:nvPr/>
        </p:nvPicPr>
        <p:blipFill>
          <a:blip r:embed="rId6"/>
          <a:stretch>
            <a:fillRect/>
          </a:stretch>
        </p:blipFill>
        <p:spPr>
          <a:xfrm>
            <a:off x="12073224" y="559676"/>
            <a:ext cx="2400635" cy="1124107"/>
          </a:xfrm>
          <a:prstGeom prst="rect">
            <a:avLst/>
          </a:prstGeom>
        </p:spPr>
      </p:pic>
      <p:pic>
        <p:nvPicPr>
          <p:cNvPr id="21" name="Picture 20">
            <a:extLst>
              <a:ext uri="{FF2B5EF4-FFF2-40B4-BE49-F238E27FC236}">
                <a16:creationId xmlns:a16="http://schemas.microsoft.com/office/drawing/2014/main" id="{B01C542B-A293-1B3A-BC98-DA53842C3B77}"/>
              </a:ext>
            </a:extLst>
          </p:cNvPr>
          <p:cNvPicPr>
            <a:picLocks noChangeAspect="1"/>
          </p:cNvPicPr>
          <p:nvPr/>
        </p:nvPicPr>
        <p:blipFill>
          <a:blip r:embed="rId7"/>
          <a:stretch>
            <a:fillRect/>
          </a:stretch>
        </p:blipFill>
        <p:spPr>
          <a:xfrm>
            <a:off x="8875058" y="553540"/>
            <a:ext cx="3124636" cy="1114581"/>
          </a:xfrm>
          <a:prstGeom prst="rect">
            <a:avLst/>
          </a:prstGeom>
        </p:spPr>
      </p:pic>
      <p:pic>
        <p:nvPicPr>
          <p:cNvPr id="23" name="Picture 22">
            <a:extLst>
              <a:ext uri="{FF2B5EF4-FFF2-40B4-BE49-F238E27FC236}">
                <a16:creationId xmlns:a16="http://schemas.microsoft.com/office/drawing/2014/main" id="{D3814AE3-E62D-75CD-D26C-4B71DF778A0A}"/>
              </a:ext>
            </a:extLst>
          </p:cNvPr>
          <p:cNvPicPr>
            <a:picLocks noChangeAspect="1"/>
          </p:cNvPicPr>
          <p:nvPr/>
        </p:nvPicPr>
        <p:blipFill>
          <a:blip r:embed="rId8"/>
          <a:stretch>
            <a:fillRect/>
          </a:stretch>
        </p:blipFill>
        <p:spPr>
          <a:xfrm>
            <a:off x="8528584" y="1873867"/>
            <a:ext cx="5849166" cy="6144482"/>
          </a:xfrm>
          <a:prstGeom prst="rect">
            <a:avLst/>
          </a:prstGeom>
        </p:spPr>
      </p:pic>
      <p:pic>
        <p:nvPicPr>
          <p:cNvPr id="3" name="Image 1" descr="preencoded.png">
            <a:extLst>
              <a:ext uri="{FF2B5EF4-FFF2-40B4-BE49-F238E27FC236}">
                <a16:creationId xmlns:a16="http://schemas.microsoft.com/office/drawing/2014/main" id="{8C93F97B-6E2F-B3DE-4330-0717676B5C49}"/>
              </a:ext>
            </a:extLst>
          </p:cNvPr>
          <p:cNvPicPr>
            <a:picLocks noChangeAspect="1"/>
          </p:cNvPicPr>
          <p:nvPr/>
        </p:nvPicPr>
        <p:blipFill>
          <a:blip r:embed="rId9"/>
          <a:stretch>
            <a:fillRect/>
          </a:stretch>
        </p:blipFill>
        <p:spPr>
          <a:xfrm>
            <a:off x="88424" y="6618394"/>
            <a:ext cx="5643443" cy="39433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sp>
        <p:nvSpPr>
          <p:cNvPr id="2" name="Text 0"/>
          <p:cNvSpPr/>
          <p:nvPr/>
        </p:nvSpPr>
        <p:spPr>
          <a:xfrm>
            <a:off x="837724" y="750927"/>
            <a:ext cx="6249114" cy="668774"/>
          </a:xfrm>
          <a:prstGeom prst="rect">
            <a:avLst/>
          </a:prstGeom>
          <a:noFill/>
          <a:ln/>
        </p:spPr>
        <p:txBody>
          <a:bodyPr wrap="none" lIns="0" tIns="0" rIns="0" bIns="0" rtlCol="0" anchor="t"/>
          <a:lstStyle/>
          <a:p>
            <a:pPr marL="0" indent="0" algn="l">
              <a:lnSpc>
                <a:spcPts val="5250"/>
              </a:lnSpc>
              <a:buNone/>
            </a:pPr>
            <a:r>
              <a:rPr lang="en-US" sz="4200">
                <a:solidFill>
                  <a:srgbClr val="FFD9BE"/>
                </a:solidFill>
                <a:ea typeface="Quattrocento" pitchFamily="34" charset="-122"/>
                <a:cs typeface="Quattrocento" pitchFamily="34" charset="-120"/>
              </a:rPr>
              <a:t>Model 3: Second Order Model</a:t>
            </a:r>
            <a:endParaRPr lang="en-US" sz="4200"/>
          </a:p>
        </p:txBody>
      </p:sp>
      <p:sp>
        <p:nvSpPr>
          <p:cNvPr id="10" name="Text 8"/>
          <p:cNvSpPr/>
          <p:nvPr/>
        </p:nvSpPr>
        <p:spPr>
          <a:xfrm>
            <a:off x="837724" y="3612039"/>
            <a:ext cx="3210520" cy="401360"/>
          </a:xfrm>
          <a:prstGeom prst="rect">
            <a:avLst/>
          </a:prstGeom>
          <a:noFill/>
          <a:ln/>
        </p:spPr>
        <p:txBody>
          <a:bodyPr wrap="none" lIns="0" tIns="0" rIns="0" bIns="0" rtlCol="0" anchor="t"/>
          <a:lstStyle/>
          <a:p>
            <a:pPr marL="0" indent="0" algn="l">
              <a:lnSpc>
                <a:spcPts val="3150"/>
              </a:lnSpc>
              <a:buNone/>
            </a:pPr>
            <a:r>
              <a:rPr lang="en-US" sz="2500">
                <a:solidFill>
                  <a:srgbClr val="FFD9BE"/>
                </a:solidFill>
                <a:ea typeface="Quattrocento" pitchFamily="34" charset="-122"/>
                <a:cs typeface="Quattrocento" pitchFamily="34" charset="-120"/>
              </a:rPr>
              <a:t>Hypothesis Testing</a:t>
            </a:r>
            <a:endParaRPr lang="en-US" sz="2500"/>
          </a:p>
        </p:txBody>
      </p:sp>
      <p:pic>
        <p:nvPicPr>
          <p:cNvPr id="12" name="Image 0" descr="preencoded.png"/>
          <p:cNvPicPr>
            <a:picLocks noChangeAspect="1"/>
          </p:cNvPicPr>
          <p:nvPr/>
        </p:nvPicPr>
        <p:blipFill>
          <a:blip r:embed="rId3"/>
          <a:stretch>
            <a:fillRect/>
          </a:stretch>
        </p:blipFill>
        <p:spPr>
          <a:xfrm>
            <a:off x="126524" y="4177566"/>
            <a:ext cx="5643443" cy="394335"/>
          </a:xfrm>
          <a:prstGeom prst="rect">
            <a:avLst/>
          </a:prstGeom>
        </p:spPr>
      </p:pic>
      <p:pic>
        <p:nvPicPr>
          <p:cNvPr id="14" name="Image 1" descr="preencoded.png"/>
          <p:cNvPicPr>
            <a:picLocks noChangeAspect="1"/>
          </p:cNvPicPr>
          <p:nvPr/>
        </p:nvPicPr>
        <p:blipFill>
          <a:blip r:embed="rId4"/>
          <a:stretch>
            <a:fillRect/>
          </a:stretch>
        </p:blipFill>
        <p:spPr>
          <a:xfrm>
            <a:off x="291624" y="4708168"/>
            <a:ext cx="5643443" cy="394335"/>
          </a:xfrm>
          <a:prstGeom prst="rect">
            <a:avLst/>
          </a:prstGeom>
        </p:spPr>
      </p:pic>
      <p:sp>
        <p:nvSpPr>
          <p:cNvPr id="15" name="Text 11"/>
          <p:cNvSpPr/>
          <p:nvPr/>
        </p:nvSpPr>
        <p:spPr>
          <a:xfrm>
            <a:off x="837724" y="1739900"/>
            <a:ext cx="3210520" cy="401360"/>
          </a:xfrm>
          <a:prstGeom prst="rect">
            <a:avLst/>
          </a:prstGeom>
          <a:noFill/>
          <a:ln/>
        </p:spPr>
        <p:txBody>
          <a:bodyPr wrap="none" lIns="0" tIns="0" rIns="0" bIns="0" rtlCol="0" anchor="t"/>
          <a:lstStyle/>
          <a:p>
            <a:pPr marL="0" indent="0" algn="l">
              <a:lnSpc>
                <a:spcPts val="3150"/>
              </a:lnSpc>
              <a:buNone/>
            </a:pPr>
            <a:r>
              <a:rPr lang="en-US" sz="2500">
                <a:solidFill>
                  <a:srgbClr val="FFD9BE"/>
                </a:solidFill>
                <a:ea typeface="Quattrocento" pitchFamily="34" charset="-122"/>
                <a:cs typeface="Quattrocento" pitchFamily="34" charset="-120"/>
              </a:rPr>
              <a:t>Model</a:t>
            </a:r>
            <a:endParaRPr lang="en-US" sz="2500"/>
          </a:p>
        </p:txBody>
      </p:sp>
      <p:sp>
        <p:nvSpPr>
          <p:cNvPr id="16" name="Text 12"/>
          <p:cNvSpPr/>
          <p:nvPr/>
        </p:nvSpPr>
        <p:spPr>
          <a:xfrm>
            <a:off x="7043618" y="2677358"/>
            <a:ext cx="6756559" cy="1183005"/>
          </a:xfrm>
          <a:prstGeom prst="rect">
            <a:avLst/>
          </a:prstGeom>
          <a:noFill/>
          <a:ln/>
        </p:spPr>
        <p:txBody>
          <a:bodyPr wrap="square" lIns="0" tIns="0" rIns="0" bIns="0" rtlCol="0" anchor="t"/>
          <a:lstStyle/>
          <a:p>
            <a:pPr marL="0" indent="0" algn="l">
              <a:lnSpc>
                <a:spcPts val="3200"/>
              </a:lnSpc>
              <a:buNone/>
            </a:pPr>
            <a:endParaRPr lang="en-US" sz="2000"/>
          </a:p>
        </p:txBody>
      </p:sp>
      <p:pic>
        <p:nvPicPr>
          <p:cNvPr id="17" name="Image 2" descr="preencoded.png"/>
          <p:cNvPicPr>
            <a:picLocks noChangeAspect="1"/>
          </p:cNvPicPr>
          <p:nvPr/>
        </p:nvPicPr>
        <p:blipFill>
          <a:blip r:embed="rId5"/>
          <a:stretch>
            <a:fillRect/>
          </a:stretch>
        </p:blipFill>
        <p:spPr>
          <a:xfrm>
            <a:off x="669964" y="2141260"/>
            <a:ext cx="6756559" cy="1183005"/>
          </a:xfrm>
          <a:prstGeom prst="rect">
            <a:avLst/>
          </a:prstGeom>
        </p:spPr>
      </p:pic>
      <p:pic>
        <p:nvPicPr>
          <p:cNvPr id="19" name="Picture 18">
            <a:extLst>
              <a:ext uri="{FF2B5EF4-FFF2-40B4-BE49-F238E27FC236}">
                <a16:creationId xmlns:a16="http://schemas.microsoft.com/office/drawing/2014/main" id="{A2F2CCA1-3010-1B86-117A-4E41AB09347B}"/>
              </a:ext>
            </a:extLst>
          </p:cNvPr>
          <p:cNvPicPr>
            <a:picLocks noChangeAspect="1"/>
          </p:cNvPicPr>
          <p:nvPr/>
        </p:nvPicPr>
        <p:blipFill>
          <a:blip r:embed="rId6"/>
          <a:stretch>
            <a:fillRect/>
          </a:stretch>
        </p:blipFill>
        <p:spPr>
          <a:xfrm>
            <a:off x="6719837" y="3860363"/>
            <a:ext cx="2400635" cy="1124107"/>
          </a:xfrm>
          <a:prstGeom prst="rect">
            <a:avLst/>
          </a:prstGeom>
        </p:spPr>
      </p:pic>
      <p:pic>
        <p:nvPicPr>
          <p:cNvPr id="23" name="Picture 22">
            <a:extLst>
              <a:ext uri="{FF2B5EF4-FFF2-40B4-BE49-F238E27FC236}">
                <a16:creationId xmlns:a16="http://schemas.microsoft.com/office/drawing/2014/main" id="{E075BADF-188A-9CD9-70C8-373D67542896}"/>
              </a:ext>
            </a:extLst>
          </p:cNvPr>
          <p:cNvPicPr>
            <a:picLocks noChangeAspect="1"/>
          </p:cNvPicPr>
          <p:nvPr/>
        </p:nvPicPr>
        <p:blipFill>
          <a:blip r:embed="rId7"/>
          <a:stretch>
            <a:fillRect/>
          </a:stretch>
        </p:blipFill>
        <p:spPr>
          <a:xfrm>
            <a:off x="9641878" y="4044691"/>
            <a:ext cx="4553585" cy="2581635"/>
          </a:xfrm>
          <a:prstGeom prst="rect">
            <a:avLst/>
          </a:prstGeom>
        </p:spPr>
      </p:pic>
      <p:pic>
        <p:nvPicPr>
          <p:cNvPr id="25" name="Picture 24">
            <a:extLst>
              <a:ext uri="{FF2B5EF4-FFF2-40B4-BE49-F238E27FC236}">
                <a16:creationId xmlns:a16="http://schemas.microsoft.com/office/drawing/2014/main" id="{0EF0A285-475A-D297-4EE3-8F8EA246DBCB}"/>
              </a:ext>
            </a:extLst>
          </p:cNvPr>
          <p:cNvPicPr>
            <a:picLocks noChangeAspect="1"/>
          </p:cNvPicPr>
          <p:nvPr/>
        </p:nvPicPr>
        <p:blipFill>
          <a:blip r:embed="rId8"/>
          <a:stretch>
            <a:fillRect/>
          </a:stretch>
        </p:blipFill>
        <p:spPr>
          <a:xfrm>
            <a:off x="6337082" y="5335509"/>
            <a:ext cx="3124636" cy="1114581"/>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sp>
        <p:nvSpPr>
          <p:cNvPr id="2" name="Text 0"/>
          <p:cNvSpPr/>
          <p:nvPr/>
        </p:nvSpPr>
        <p:spPr>
          <a:xfrm>
            <a:off x="837724" y="955358"/>
            <a:ext cx="7496294" cy="704017"/>
          </a:xfrm>
          <a:prstGeom prst="rect">
            <a:avLst/>
          </a:prstGeom>
          <a:noFill/>
          <a:ln/>
        </p:spPr>
        <p:txBody>
          <a:bodyPr wrap="none" lIns="0" tIns="0" rIns="0" bIns="0" rtlCol="0" anchor="t"/>
          <a:lstStyle/>
          <a:p>
            <a:pPr marL="0" indent="0" algn="l">
              <a:lnSpc>
                <a:spcPts val="5500"/>
              </a:lnSpc>
              <a:buNone/>
            </a:pPr>
            <a:r>
              <a:rPr lang="en-US" sz="4400">
                <a:solidFill>
                  <a:srgbClr val="FFD9BE"/>
                </a:solidFill>
                <a:ea typeface="Quattrocento" pitchFamily="34" charset="-122"/>
                <a:cs typeface="Quattrocento" pitchFamily="34" charset="-120"/>
              </a:rPr>
              <a:t>Model Comparison Summary</a:t>
            </a:r>
            <a:endParaRPr lang="en-US" sz="4400"/>
          </a:p>
        </p:txBody>
      </p:sp>
      <p:sp>
        <p:nvSpPr>
          <p:cNvPr id="3" name="Shape 1"/>
          <p:cNvSpPr/>
          <p:nvPr/>
        </p:nvSpPr>
        <p:spPr>
          <a:xfrm>
            <a:off x="837724" y="2138124"/>
            <a:ext cx="12954952" cy="2757011"/>
          </a:xfrm>
          <a:prstGeom prst="roundRect">
            <a:avLst>
              <a:gd name="adj" fmla="val 1302"/>
            </a:avLst>
          </a:prstGeom>
          <a:noFill/>
          <a:ln w="7620">
            <a:solidFill>
              <a:srgbClr val="FFFFFF">
                <a:alpha val="24000"/>
              </a:srgbClr>
            </a:solidFill>
            <a:prstDash val="solid"/>
          </a:ln>
        </p:spPr>
        <p:txBody>
          <a:bodyPr/>
          <a:lstStyle/>
          <a:p>
            <a:endParaRPr lang="en-US"/>
          </a:p>
        </p:txBody>
      </p:sp>
      <p:sp>
        <p:nvSpPr>
          <p:cNvPr id="4" name="Shape 2"/>
          <p:cNvSpPr/>
          <p:nvPr/>
        </p:nvSpPr>
        <p:spPr>
          <a:xfrm>
            <a:off x="845344" y="2145744"/>
            <a:ext cx="12942213" cy="685443"/>
          </a:xfrm>
          <a:prstGeom prst="rect">
            <a:avLst/>
          </a:prstGeom>
          <a:solidFill>
            <a:srgbClr val="FFFFFF">
              <a:alpha val="4000"/>
            </a:srgbClr>
          </a:solidFill>
          <a:ln/>
        </p:spPr>
        <p:txBody>
          <a:bodyPr/>
          <a:lstStyle/>
          <a:p>
            <a:endParaRPr lang="en-US"/>
          </a:p>
        </p:txBody>
      </p:sp>
      <p:sp>
        <p:nvSpPr>
          <p:cNvPr id="5" name="Text 3"/>
          <p:cNvSpPr/>
          <p:nvPr/>
        </p:nvSpPr>
        <p:spPr>
          <a:xfrm>
            <a:off x="1085255" y="2296954"/>
            <a:ext cx="1674495" cy="383024"/>
          </a:xfrm>
          <a:prstGeom prst="rect">
            <a:avLst/>
          </a:prstGeom>
          <a:noFill/>
          <a:ln/>
        </p:spPr>
        <p:txBody>
          <a:bodyPr wrap="none" lIns="0" tIns="0" rIns="0" bIns="0" rtlCol="0" anchor="t"/>
          <a:lstStyle/>
          <a:p>
            <a:pPr marL="0" indent="0" algn="ctr">
              <a:lnSpc>
                <a:spcPts val="3000"/>
              </a:lnSpc>
              <a:buNone/>
            </a:pPr>
            <a:r>
              <a:rPr lang="en-US" sz="1850" b="1" i="1">
                <a:solidFill>
                  <a:srgbClr val="F9EEE7"/>
                </a:solidFill>
                <a:ea typeface="Quattrocento" pitchFamily="34" charset="-122"/>
                <a:cs typeface="Quattrocento" pitchFamily="34" charset="-120"/>
              </a:rPr>
              <a:t>Model</a:t>
            </a:r>
            <a:endParaRPr lang="en-US" sz="1850"/>
          </a:p>
        </p:txBody>
      </p:sp>
      <p:sp>
        <p:nvSpPr>
          <p:cNvPr id="6" name="Text 4"/>
          <p:cNvSpPr/>
          <p:nvPr/>
        </p:nvSpPr>
        <p:spPr>
          <a:xfrm>
            <a:off x="3246001" y="2296954"/>
            <a:ext cx="1670685" cy="383024"/>
          </a:xfrm>
          <a:prstGeom prst="rect">
            <a:avLst/>
          </a:prstGeom>
          <a:noFill/>
          <a:ln/>
        </p:spPr>
        <p:txBody>
          <a:bodyPr wrap="none" lIns="0" tIns="0" rIns="0" bIns="0" rtlCol="0" anchor="t"/>
          <a:lstStyle/>
          <a:p>
            <a:pPr marL="0" indent="0" algn="ctr">
              <a:lnSpc>
                <a:spcPts val="3000"/>
              </a:lnSpc>
              <a:buNone/>
            </a:pPr>
            <a:r>
              <a:rPr lang="en-US" sz="1850" b="1" i="1">
                <a:solidFill>
                  <a:srgbClr val="F9EEE7"/>
                </a:solidFill>
                <a:ea typeface="Quattrocento" pitchFamily="34" charset="-122"/>
                <a:cs typeface="Quattrocento" pitchFamily="34" charset="-120"/>
              </a:rPr>
              <a:t>MSE</a:t>
            </a:r>
            <a:endParaRPr lang="en-US" sz="1850"/>
          </a:p>
        </p:txBody>
      </p:sp>
      <p:sp>
        <p:nvSpPr>
          <p:cNvPr id="7" name="Text 5"/>
          <p:cNvSpPr/>
          <p:nvPr/>
        </p:nvSpPr>
        <p:spPr>
          <a:xfrm>
            <a:off x="5402937" y="2296954"/>
            <a:ext cx="1670685" cy="383024"/>
          </a:xfrm>
          <a:prstGeom prst="rect">
            <a:avLst/>
          </a:prstGeom>
          <a:noFill/>
          <a:ln/>
        </p:spPr>
        <p:txBody>
          <a:bodyPr wrap="none" lIns="0" tIns="0" rIns="0" bIns="0" rtlCol="0" anchor="t"/>
          <a:lstStyle/>
          <a:p>
            <a:pPr marL="0" indent="0" algn="ctr">
              <a:lnSpc>
                <a:spcPts val="3000"/>
              </a:lnSpc>
              <a:buNone/>
            </a:pPr>
            <a:r>
              <a:rPr lang="en-US" sz="1850">
                <a:solidFill>
                  <a:srgbClr val="F9EEE7"/>
                </a:solidFill>
                <a:ea typeface="Quattrocento" pitchFamily="34" charset="-122"/>
                <a:cs typeface="Quattrocento" pitchFamily="34" charset="-120"/>
              </a:rPr>
              <a:t>Adj. RSquare</a:t>
            </a:r>
            <a:endParaRPr lang="en-US" sz="1850"/>
          </a:p>
        </p:txBody>
      </p:sp>
      <p:sp>
        <p:nvSpPr>
          <p:cNvPr id="8" name="Text 6"/>
          <p:cNvSpPr/>
          <p:nvPr/>
        </p:nvSpPr>
        <p:spPr>
          <a:xfrm>
            <a:off x="7559873" y="2296954"/>
            <a:ext cx="1670685" cy="383024"/>
          </a:xfrm>
          <a:prstGeom prst="rect">
            <a:avLst/>
          </a:prstGeom>
          <a:noFill/>
          <a:ln/>
        </p:spPr>
        <p:txBody>
          <a:bodyPr wrap="none" lIns="0" tIns="0" rIns="0" bIns="0" rtlCol="0" anchor="t"/>
          <a:lstStyle/>
          <a:p>
            <a:pPr marL="0" indent="0" algn="ctr">
              <a:lnSpc>
                <a:spcPts val="3000"/>
              </a:lnSpc>
              <a:buNone/>
            </a:pPr>
            <a:r>
              <a:rPr lang="en-US" sz="1850" b="1" i="1">
                <a:solidFill>
                  <a:srgbClr val="F9EEE7"/>
                </a:solidFill>
                <a:ea typeface="Quattrocento" pitchFamily="34" charset="-122"/>
                <a:cs typeface="Quattrocento" pitchFamily="34" charset="-120"/>
              </a:rPr>
              <a:t>s</a:t>
            </a:r>
            <a:endParaRPr lang="en-US" sz="1850"/>
          </a:p>
        </p:txBody>
      </p:sp>
      <p:sp>
        <p:nvSpPr>
          <p:cNvPr id="9" name="Text 7"/>
          <p:cNvSpPr/>
          <p:nvPr/>
        </p:nvSpPr>
        <p:spPr>
          <a:xfrm>
            <a:off x="9716810" y="2296954"/>
            <a:ext cx="1670685" cy="383024"/>
          </a:xfrm>
          <a:prstGeom prst="rect">
            <a:avLst/>
          </a:prstGeom>
          <a:noFill/>
          <a:ln/>
        </p:spPr>
        <p:txBody>
          <a:bodyPr wrap="none" lIns="0" tIns="0" rIns="0" bIns="0" rtlCol="0" anchor="t"/>
          <a:lstStyle/>
          <a:p>
            <a:pPr marL="0" indent="0" algn="ctr">
              <a:lnSpc>
                <a:spcPts val="3000"/>
              </a:lnSpc>
              <a:buNone/>
            </a:pPr>
            <a:r>
              <a:rPr lang="en-US" sz="1850" b="1">
                <a:solidFill>
                  <a:srgbClr val="F9EEE7"/>
                </a:solidFill>
                <a:ea typeface="Quattrocento" pitchFamily="34" charset="-122"/>
                <a:cs typeface="Quattrocento" pitchFamily="34" charset="-120"/>
              </a:rPr>
              <a:t>F Ratio</a:t>
            </a:r>
            <a:endParaRPr lang="en-US" sz="1850"/>
          </a:p>
        </p:txBody>
      </p:sp>
      <p:sp>
        <p:nvSpPr>
          <p:cNvPr id="10" name="Text 8"/>
          <p:cNvSpPr/>
          <p:nvPr/>
        </p:nvSpPr>
        <p:spPr>
          <a:xfrm>
            <a:off x="11873746" y="2296954"/>
            <a:ext cx="1674495" cy="383024"/>
          </a:xfrm>
          <a:prstGeom prst="rect">
            <a:avLst/>
          </a:prstGeom>
          <a:noFill/>
          <a:ln/>
        </p:spPr>
        <p:txBody>
          <a:bodyPr wrap="none" lIns="0" tIns="0" rIns="0" bIns="0" rtlCol="0" anchor="t"/>
          <a:lstStyle/>
          <a:p>
            <a:pPr marL="0" indent="0" algn="ctr">
              <a:lnSpc>
                <a:spcPts val="3000"/>
              </a:lnSpc>
              <a:buNone/>
            </a:pPr>
            <a:r>
              <a:rPr lang="en-US" sz="1850" b="1">
                <a:solidFill>
                  <a:srgbClr val="F9EEE7"/>
                </a:solidFill>
                <a:ea typeface="Quattrocento" pitchFamily="34" charset="-122"/>
                <a:cs typeface="Quattrocento" pitchFamily="34" charset="-120"/>
              </a:rPr>
              <a:t>p-value</a:t>
            </a:r>
            <a:endParaRPr lang="en-US" sz="1850"/>
          </a:p>
        </p:txBody>
      </p:sp>
      <p:sp>
        <p:nvSpPr>
          <p:cNvPr id="11" name="Shape 9"/>
          <p:cNvSpPr/>
          <p:nvPr/>
        </p:nvSpPr>
        <p:spPr>
          <a:xfrm>
            <a:off x="845344" y="2831187"/>
            <a:ext cx="12942213" cy="685443"/>
          </a:xfrm>
          <a:prstGeom prst="rect">
            <a:avLst/>
          </a:prstGeom>
          <a:solidFill>
            <a:srgbClr val="000000">
              <a:alpha val="4000"/>
            </a:srgbClr>
          </a:solidFill>
          <a:ln/>
        </p:spPr>
        <p:txBody>
          <a:bodyPr/>
          <a:lstStyle/>
          <a:p>
            <a:endParaRPr lang="en-US"/>
          </a:p>
        </p:txBody>
      </p:sp>
      <p:sp>
        <p:nvSpPr>
          <p:cNvPr id="12" name="Text 10"/>
          <p:cNvSpPr/>
          <p:nvPr/>
        </p:nvSpPr>
        <p:spPr>
          <a:xfrm>
            <a:off x="1085255" y="2982397"/>
            <a:ext cx="1674495" cy="383024"/>
          </a:xfrm>
          <a:prstGeom prst="rect">
            <a:avLst/>
          </a:prstGeom>
          <a:noFill/>
          <a:ln/>
        </p:spPr>
        <p:txBody>
          <a:bodyPr wrap="none" lIns="0" tIns="0" rIns="0" bIns="0" rtlCol="0" anchor="t"/>
          <a:lstStyle/>
          <a:p>
            <a:pPr marL="0" indent="0" algn="ctr">
              <a:lnSpc>
                <a:spcPts val="3000"/>
              </a:lnSpc>
              <a:buNone/>
            </a:pPr>
            <a:r>
              <a:rPr lang="en-US" sz="1850" b="1" i="1">
                <a:solidFill>
                  <a:srgbClr val="F9EEE7"/>
                </a:solidFill>
                <a:ea typeface="Quattrocento" pitchFamily="34" charset="-122"/>
                <a:cs typeface="Quattrocento" pitchFamily="34" charset="-120"/>
              </a:rPr>
              <a:t>1</a:t>
            </a:r>
            <a:endParaRPr lang="en-US" sz="1850"/>
          </a:p>
        </p:txBody>
      </p:sp>
      <p:sp>
        <p:nvSpPr>
          <p:cNvPr id="13" name="Text 11"/>
          <p:cNvSpPr/>
          <p:nvPr/>
        </p:nvSpPr>
        <p:spPr>
          <a:xfrm>
            <a:off x="3246001" y="2982397"/>
            <a:ext cx="1670685" cy="383024"/>
          </a:xfrm>
          <a:prstGeom prst="rect">
            <a:avLst/>
          </a:prstGeom>
          <a:noFill/>
          <a:ln/>
        </p:spPr>
        <p:txBody>
          <a:bodyPr wrap="none" lIns="0" tIns="0" rIns="0" bIns="0" rtlCol="0" anchor="t"/>
          <a:lstStyle/>
          <a:p>
            <a:pPr marL="0" indent="0" algn="ctr">
              <a:lnSpc>
                <a:spcPts val="3000"/>
              </a:lnSpc>
              <a:buNone/>
            </a:pPr>
            <a:r>
              <a:rPr lang="en-US" sz="1850">
                <a:solidFill>
                  <a:srgbClr val="F9EEE7"/>
                </a:solidFill>
                <a:ea typeface="Quattrocento" pitchFamily="34" charset="-122"/>
                <a:cs typeface="Quattrocento" pitchFamily="34" charset="-120"/>
              </a:rPr>
              <a:t>5.15</a:t>
            </a:r>
            <a:endParaRPr lang="en-US" sz="1850"/>
          </a:p>
        </p:txBody>
      </p:sp>
      <p:sp>
        <p:nvSpPr>
          <p:cNvPr id="14" name="Text 12"/>
          <p:cNvSpPr/>
          <p:nvPr/>
        </p:nvSpPr>
        <p:spPr>
          <a:xfrm>
            <a:off x="5402937" y="2982397"/>
            <a:ext cx="1670685" cy="383024"/>
          </a:xfrm>
          <a:prstGeom prst="rect">
            <a:avLst/>
          </a:prstGeom>
          <a:noFill/>
          <a:ln/>
        </p:spPr>
        <p:txBody>
          <a:bodyPr wrap="none" lIns="0" tIns="0" rIns="0" bIns="0" rtlCol="0" anchor="t"/>
          <a:lstStyle/>
          <a:p>
            <a:pPr marL="0" indent="0" algn="ctr">
              <a:lnSpc>
                <a:spcPts val="3000"/>
              </a:lnSpc>
              <a:buNone/>
            </a:pPr>
            <a:r>
              <a:rPr lang="en-US" sz="1850">
                <a:solidFill>
                  <a:srgbClr val="F9EEE7"/>
                </a:solidFill>
                <a:ea typeface="Quattrocento" pitchFamily="34" charset="-122"/>
                <a:cs typeface="Quattrocento" pitchFamily="34" charset="-120"/>
              </a:rPr>
              <a:t>.66</a:t>
            </a:r>
            <a:endParaRPr lang="en-US" sz="1850"/>
          </a:p>
        </p:txBody>
      </p:sp>
      <p:sp>
        <p:nvSpPr>
          <p:cNvPr id="15" name="Text 13"/>
          <p:cNvSpPr/>
          <p:nvPr/>
        </p:nvSpPr>
        <p:spPr>
          <a:xfrm>
            <a:off x="7559873" y="2982397"/>
            <a:ext cx="1670685" cy="383024"/>
          </a:xfrm>
          <a:prstGeom prst="rect">
            <a:avLst/>
          </a:prstGeom>
          <a:noFill/>
          <a:ln/>
        </p:spPr>
        <p:txBody>
          <a:bodyPr wrap="none" lIns="0" tIns="0" rIns="0" bIns="0" rtlCol="0" anchor="t"/>
          <a:lstStyle/>
          <a:p>
            <a:pPr marL="0" indent="0" algn="ctr">
              <a:lnSpc>
                <a:spcPts val="3000"/>
              </a:lnSpc>
              <a:buNone/>
            </a:pPr>
            <a:r>
              <a:rPr lang="en-US" sz="1850">
                <a:solidFill>
                  <a:srgbClr val="F9EEE7"/>
                </a:solidFill>
                <a:ea typeface="Quattrocento" pitchFamily="34" charset="-122"/>
                <a:cs typeface="Quattrocento" pitchFamily="34" charset="-120"/>
              </a:rPr>
              <a:t>2.27</a:t>
            </a:r>
            <a:endParaRPr lang="en-US" sz="1850"/>
          </a:p>
        </p:txBody>
      </p:sp>
      <p:sp>
        <p:nvSpPr>
          <p:cNvPr id="16" name="Text 14"/>
          <p:cNvSpPr/>
          <p:nvPr/>
        </p:nvSpPr>
        <p:spPr>
          <a:xfrm>
            <a:off x="9716810" y="2982397"/>
            <a:ext cx="1670685" cy="383024"/>
          </a:xfrm>
          <a:prstGeom prst="rect">
            <a:avLst/>
          </a:prstGeom>
          <a:noFill/>
          <a:ln/>
        </p:spPr>
        <p:txBody>
          <a:bodyPr wrap="none" lIns="0" tIns="0" rIns="0" bIns="0" rtlCol="0" anchor="t"/>
          <a:lstStyle/>
          <a:p>
            <a:pPr marL="0" indent="0" algn="ctr">
              <a:lnSpc>
                <a:spcPts val="3000"/>
              </a:lnSpc>
              <a:buNone/>
            </a:pPr>
            <a:r>
              <a:rPr lang="en-US" sz="1850">
                <a:solidFill>
                  <a:srgbClr val="F9EEE7"/>
                </a:solidFill>
                <a:ea typeface="Quattrocento" pitchFamily="34" charset="-122"/>
                <a:cs typeface="Quattrocento" pitchFamily="34" charset="-120"/>
              </a:rPr>
              <a:t>1600.882</a:t>
            </a:r>
            <a:endParaRPr lang="en-US" sz="1850"/>
          </a:p>
        </p:txBody>
      </p:sp>
      <p:sp>
        <p:nvSpPr>
          <p:cNvPr id="17" name="Text 15"/>
          <p:cNvSpPr/>
          <p:nvPr/>
        </p:nvSpPr>
        <p:spPr>
          <a:xfrm>
            <a:off x="11873746" y="2982397"/>
            <a:ext cx="1674495" cy="383024"/>
          </a:xfrm>
          <a:prstGeom prst="rect">
            <a:avLst/>
          </a:prstGeom>
          <a:noFill/>
          <a:ln/>
        </p:spPr>
        <p:txBody>
          <a:bodyPr wrap="none" lIns="0" tIns="0" rIns="0" bIns="0" rtlCol="0" anchor="t"/>
          <a:lstStyle/>
          <a:p>
            <a:pPr marL="0" indent="0" algn="ctr">
              <a:lnSpc>
                <a:spcPts val="3000"/>
              </a:lnSpc>
              <a:buNone/>
            </a:pPr>
            <a:r>
              <a:rPr lang="en-US" sz="1850">
                <a:solidFill>
                  <a:srgbClr val="F9EEE7"/>
                </a:solidFill>
                <a:ea typeface="Quattrocento" pitchFamily="34" charset="-122"/>
                <a:cs typeface="Quattrocento" pitchFamily="34" charset="-120"/>
              </a:rPr>
              <a:t>&lt;.0001</a:t>
            </a:r>
            <a:endParaRPr lang="en-US" sz="1850"/>
          </a:p>
        </p:txBody>
      </p:sp>
      <p:sp>
        <p:nvSpPr>
          <p:cNvPr id="18" name="Shape 16"/>
          <p:cNvSpPr/>
          <p:nvPr/>
        </p:nvSpPr>
        <p:spPr>
          <a:xfrm>
            <a:off x="845344" y="3516630"/>
            <a:ext cx="12942213" cy="685443"/>
          </a:xfrm>
          <a:prstGeom prst="rect">
            <a:avLst/>
          </a:prstGeom>
          <a:solidFill>
            <a:srgbClr val="FFFFFF">
              <a:alpha val="4000"/>
            </a:srgbClr>
          </a:solidFill>
          <a:ln/>
        </p:spPr>
        <p:txBody>
          <a:bodyPr/>
          <a:lstStyle/>
          <a:p>
            <a:endParaRPr lang="en-US"/>
          </a:p>
        </p:txBody>
      </p:sp>
      <p:sp>
        <p:nvSpPr>
          <p:cNvPr id="19" name="Text 17"/>
          <p:cNvSpPr/>
          <p:nvPr/>
        </p:nvSpPr>
        <p:spPr>
          <a:xfrm>
            <a:off x="1085255" y="3667839"/>
            <a:ext cx="1674495" cy="383024"/>
          </a:xfrm>
          <a:prstGeom prst="rect">
            <a:avLst/>
          </a:prstGeom>
          <a:noFill/>
          <a:ln/>
        </p:spPr>
        <p:txBody>
          <a:bodyPr wrap="none" lIns="0" tIns="0" rIns="0" bIns="0" rtlCol="0" anchor="t"/>
          <a:lstStyle/>
          <a:p>
            <a:pPr marL="0" indent="0" algn="ctr">
              <a:lnSpc>
                <a:spcPts val="3000"/>
              </a:lnSpc>
              <a:buNone/>
            </a:pPr>
            <a:r>
              <a:rPr lang="en-US" sz="1850" b="1" i="1">
                <a:solidFill>
                  <a:srgbClr val="F9EEE7"/>
                </a:solidFill>
                <a:ea typeface="Quattrocento" pitchFamily="34" charset="-122"/>
                <a:cs typeface="Quattrocento" pitchFamily="34" charset="-120"/>
              </a:rPr>
              <a:t>2</a:t>
            </a:r>
            <a:endParaRPr lang="en-US" sz="1850"/>
          </a:p>
        </p:txBody>
      </p:sp>
      <p:sp>
        <p:nvSpPr>
          <p:cNvPr id="20" name="Text 18"/>
          <p:cNvSpPr/>
          <p:nvPr/>
        </p:nvSpPr>
        <p:spPr>
          <a:xfrm>
            <a:off x="3246001" y="3667839"/>
            <a:ext cx="1670685" cy="383024"/>
          </a:xfrm>
          <a:prstGeom prst="rect">
            <a:avLst/>
          </a:prstGeom>
          <a:noFill/>
          <a:ln/>
        </p:spPr>
        <p:txBody>
          <a:bodyPr wrap="none" lIns="0" tIns="0" rIns="0" bIns="0" rtlCol="0" anchor="t"/>
          <a:lstStyle/>
          <a:p>
            <a:pPr marL="0" indent="0" algn="ctr">
              <a:lnSpc>
                <a:spcPts val="3000"/>
              </a:lnSpc>
              <a:buNone/>
            </a:pPr>
            <a:r>
              <a:rPr lang="en-US" sz="1850">
                <a:solidFill>
                  <a:srgbClr val="F9EEE7"/>
                </a:solidFill>
                <a:ea typeface="Quattrocento" pitchFamily="34" charset="-122"/>
                <a:cs typeface="Quattrocento" pitchFamily="34" charset="-120"/>
              </a:rPr>
              <a:t>5.16</a:t>
            </a:r>
            <a:endParaRPr lang="en-US" sz="1850"/>
          </a:p>
        </p:txBody>
      </p:sp>
      <p:sp>
        <p:nvSpPr>
          <p:cNvPr id="21" name="Text 19"/>
          <p:cNvSpPr/>
          <p:nvPr/>
        </p:nvSpPr>
        <p:spPr>
          <a:xfrm>
            <a:off x="5402937" y="3667839"/>
            <a:ext cx="1670685" cy="383024"/>
          </a:xfrm>
          <a:prstGeom prst="rect">
            <a:avLst/>
          </a:prstGeom>
          <a:noFill/>
          <a:ln/>
        </p:spPr>
        <p:txBody>
          <a:bodyPr wrap="none" lIns="0" tIns="0" rIns="0" bIns="0" rtlCol="0" anchor="t"/>
          <a:lstStyle/>
          <a:p>
            <a:pPr marL="0" indent="0" algn="ctr">
              <a:lnSpc>
                <a:spcPts val="3000"/>
              </a:lnSpc>
              <a:buNone/>
            </a:pPr>
            <a:r>
              <a:rPr lang="en-US" sz="1850">
                <a:solidFill>
                  <a:srgbClr val="F9EEE7"/>
                </a:solidFill>
                <a:ea typeface="Quattrocento" pitchFamily="34" charset="-122"/>
                <a:cs typeface="Quattrocento" pitchFamily="34" charset="-120"/>
              </a:rPr>
              <a:t>.66</a:t>
            </a:r>
            <a:endParaRPr lang="en-US" sz="1850"/>
          </a:p>
        </p:txBody>
      </p:sp>
      <p:sp>
        <p:nvSpPr>
          <p:cNvPr id="22" name="Text 20"/>
          <p:cNvSpPr/>
          <p:nvPr/>
        </p:nvSpPr>
        <p:spPr>
          <a:xfrm>
            <a:off x="7559873" y="3667839"/>
            <a:ext cx="1670685" cy="383024"/>
          </a:xfrm>
          <a:prstGeom prst="rect">
            <a:avLst/>
          </a:prstGeom>
          <a:noFill/>
          <a:ln/>
        </p:spPr>
        <p:txBody>
          <a:bodyPr wrap="none" lIns="0" tIns="0" rIns="0" bIns="0" rtlCol="0" anchor="t"/>
          <a:lstStyle/>
          <a:p>
            <a:pPr marL="0" indent="0" algn="ctr">
              <a:lnSpc>
                <a:spcPts val="3000"/>
              </a:lnSpc>
              <a:buNone/>
            </a:pPr>
            <a:r>
              <a:rPr lang="en-US" sz="1850">
                <a:solidFill>
                  <a:srgbClr val="F9EEE7"/>
                </a:solidFill>
                <a:ea typeface="Quattrocento" pitchFamily="34" charset="-122"/>
                <a:cs typeface="Quattrocento" pitchFamily="34" charset="-120"/>
              </a:rPr>
              <a:t>2.27</a:t>
            </a:r>
            <a:endParaRPr lang="en-US" sz="1850"/>
          </a:p>
        </p:txBody>
      </p:sp>
      <p:sp>
        <p:nvSpPr>
          <p:cNvPr id="23" name="Text 21"/>
          <p:cNvSpPr/>
          <p:nvPr/>
        </p:nvSpPr>
        <p:spPr>
          <a:xfrm>
            <a:off x="9716810" y="3667839"/>
            <a:ext cx="1670685" cy="383024"/>
          </a:xfrm>
          <a:prstGeom prst="rect">
            <a:avLst/>
          </a:prstGeom>
          <a:noFill/>
          <a:ln/>
        </p:spPr>
        <p:txBody>
          <a:bodyPr wrap="none" lIns="0" tIns="0" rIns="0" bIns="0" rtlCol="0" anchor="t"/>
          <a:lstStyle/>
          <a:p>
            <a:pPr marL="0" indent="0" algn="ctr">
              <a:lnSpc>
                <a:spcPts val="3000"/>
              </a:lnSpc>
              <a:buNone/>
            </a:pPr>
            <a:r>
              <a:rPr lang="en-US" sz="1850">
                <a:solidFill>
                  <a:srgbClr val="F9EEE7"/>
                </a:solidFill>
                <a:ea typeface="Quattrocento" pitchFamily="34" charset="-122"/>
                <a:cs typeface="Quattrocento" pitchFamily="34" charset="-120"/>
              </a:rPr>
              <a:t>376.7167</a:t>
            </a:r>
            <a:endParaRPr lang="en-US" sz="1850"/>
          </a:p>
        </p:txBody>
      </p:sp>
      <p:sp>
        <p:nvSpPr>
          <p:cNvPr id="24" name="Text 22"/>
          <p:cNvSpPr/>
          <p:nvPr/>
        </p:nvSpPr>
        <p:spPr>
          <a:xfrm>
            <a:off x="11873746" y="3667839"/>
            <a:ext cx="1674495" cy="383024"/>
          </a:xfrm>
          <a:prstGeom prst="rect">
            <a:avLst/>
          </a:prstGeom>
          <a:noFill/>
          <a:ln/>
        </p:spPr>
        <p:txBody>
          <a:bodyPr wrap="none" lIns="0" tIns="0" rIns="0" bIns="0" rtlCol="0" anchor="t"/>
          <a:lstStyle/>
          <a:p>
            <a:pPr marL="0" indent="0" algn="ctr">
              <a:lnSpc>
                <a:spcPts val="3000"/>
              </a:lnSpc>
              <a:buNone/>
            </a:pPr>
            <a:r>
              <a:rPr lang="en-US" sz="1850">
                <a:solidFill>
                  <a:srgbClr val="F9EEE7"/>
                </a:solidFill>
                <a:ea typeface="Quattrocento" pitchFamily="34" charset="-122"/>
                <a:cs typeface="Quattrocento" pitchFamily="34" charset="-120"/>
              </a:rPr>
              <a:t>&lt;.0001</a:t>
            </a:r>
            <a:endParaRPr lang="en-US" sz="1850"/>
          </a:p>
        </p:txBody>
      </p:sp>
      <p:sp>
        <p:nvSpPr>
          <p:cNvPr id="25" name="Shape 23"/>
          <p:cNvSpPr/>
          <p:nvPr/>
        </p:nvSpPr>
        <p:spPr>
          <a:xfrm>
            <a:off x="845344" y="4202073"/>
            <a:ext cx="12942213" cy="685443"/>
          </a:xfrm>
          <a:prstGeom prst="rect">
            <a:avLst/>
          </a:prstGeom>
          <a:solidFill>
            <a:srgbClr val="000000">
              <a:alpha val="4000"/>
            </a:srgbClr>
          </a:solidFill>
          <a:ln/>
        </p:spPr>
        <p:txBody>
          <a:bodyPr/>
          <a:lstStyle/>
          <a:p>
            <a:endParaRPr lang="en-US"/>
          </a:p>
        </p:txBody>
      </p:sp>
      <p:sp>
        <p:nvSpPr>
          <p:cNvPr id="26" name="Text 24"/>
          <p:cNvSpPr/>
          <p:nvPr/>
        </p:nvSpPr>
        <p:spPr>
          <a:xfrm>
            <a:off x="1085255" y="4353282"/>
            <a:ext cx="1674495" cy="383024"/>
          </a:xfrm>
          <a:prstGeom prst="rect">
            <a:avLst/>
          </a:prstGeom>
          <a:noFill/>
          <a:ln/>
        </p:spPr>
        <p:txBody>
          <a:bodyPr wrap="none" lIns="0" tIns="0" rIns="0" bIns="0" rtlCol="0" anchor="t"/>
          <a:lstStyle/>
          <a:p>
            <a:pPr marL="0" indent="0" algn="ctr">
              <a:lnSpc>
                <a:spcPts val="3000"/>
              </a:lnSpc>
              <a:buNone/>
            </a:pPr>
            <a:r>
              <a:rPr lang="en-US" sz="1850" b="1" i="1">
                <a:solidFill>
                  <a:srgbClr val="F9EEE7"/>
                </a:solidFill>
                <a:ea typeface="Quattrocento" pitchFamily="34" charset="-122"/>
                <a:cs typeface="Quattrocento" pitchFamily="34" charset="-120"/>
              </a:rPr>
              <a:t>3</a:t>
            </a:r>
            <a:endParaRPr lang="en-US" sz="1850"/>
          </a:p>
        </p:txBody>
      </p:sp>
      <p:sp>
        <p:nvSpPr>
          <p:cNvPr id="27" name="Text 25"/>
          <p:cNvSpPr/>
          <p:nvPr/>
        </p:nvSpPr>
        <p:spPr>
          <a:xfrm>
            <a:off x="3246001" y="4353282"/>
            <a:ext cx="1670685" cy="383024"/>
          </a:xfrm>
          <a:prstGeom prst="rect">
            <a:avLst/>
          </a:prstGeom>
          <a:noFill/>
          <a:ln/>
        </p:spPr>
        <p:txBody>
          <a:bodyPr wrap="none" lIns="0" tIns="0" rIns="0" bIns="0" rtlCol="0" anchor="t"/>
          <a:lstStyle/>
          <a:p>
            <a:pPr marL="0" indent="0" algn="ctr">
              <a:lnSpc>
                <a:spcPts val="3000"/>
              </a:lnSpc>
              <a:buNone/>
            </a:pPr>
            <a:r>
              <a:rPr lang="en-US" sz="1850">
                <a:solidFill>
                  <a:srgbClr val="F9EEE7"/>
                </a:solidFill>
                <a:ea typeface="Quattrocento" pitchFamily="34" charset="-122"/>
                <a:cs typeface="Quattrocento" pitchFamily="34" charset="-120"/>
              </a:rPr>
              <a:t>5.15</a:t>
            </a:r>
            <a:endParaRPr lang="en-US" sz="1850"/>
          </a:p>
        </p:txBody>
      </p:sp>
      <p:sp>
        <p:nvSpPr>
          <p:cNvPr id="28" name="Text 26"/>
          <p:cNvSpPr/>
          <p:nvPr/>
        </p:nvSpPr>
        <p:spPr>
          <a:xfrm>
            <a:off x="5402937" y="4353282"/>
            <a:ext cx="1670685" cy="383024"/>
          </a:xfrm>
          <a:prstGeom prst="rect">
            <a:avLst/>
          </a:prstGeom>
          <a:noFill/>
          <a:ln/>
        </p:spPr>
        <p:txBody>
          <a:bodyPr wrap="none" lIns="0" tIns="0" rIns="0" bIns="0" rtlCol="0" anchor="t"/>
          <a:lstStyle/>
          <a:p>
            <a:pPr marL="0" indent="0" algn="ctr">
              <a:lnSpc>
                <a:spcPts val="3000"/>
              </a:lnSpc>
              <a:buNone/>
            </a:pPr>
            <a:r>
              <a:rPr lang="en-US" sz="1850">
                <a:solidFill>
                  <a:srgbClr val="F9EEE7"/>
                </a:solidFill>
                <a:ea typeface="Quattrocento" pitchFamily="34" charset="-122"/>
                <a:cs typeface="Quattrocento" pitchFamily="34" charset="-120"/>
              </a:rPr>
              <a:t>.66</a:t>
            </a:r>
            <a:endParaRPr lang="en-US" sz="1850"/>
          </a:p>
        </p:txBody>
      </p:sp>
      <p:sp>
        <p:nvSpPr>
          <p:cNvPr id="29" name="Text 27"/>
          <p:cNvSpPr/>
          <p:nvPr/>
        </p:nvSpPr>
        <p:spPr>
          <a:xfrm>
            <a:off x="7559873" y="4353282"/>
            <a:ext cx="1670685" cy="383024"/>
          </a:xfrm>
          <a:prstGeom prst="rect">
            <a:avLst/>
          </a:prstGeom>
          <a:noFill/>
          <a:ln/>
        </p:spPr>
        <p:txBody>
          <a:bodyPr wrap="none" lIns="0" tIns="0" rIns="0" bIns="0" rtlCol="0" anchor="t"/>
          <a:lstStyle/>
          <a:p>
            <a:pPr marL="0" indent="0" algn="ctr">
              <a:lnSpc>
                <a:spcPts val="3000"/>
              </a:lnSpc>
              <a:buNone/>
            </a:pPr>
            <a:r>
              <a:rPr lang="en-US" sz="1850">
                <a:solidFill>
                  <a:srgbClr val="F9EEE7"/>
                </a:solidFill>
                <a:ea typeface="Quattrocento" pitchFamily="34" charset="-122"/>
                <a:cs typeface="Quattrocento" pitchFamily="34" charset="-120"/>
              </a:rPr>
              <a:t>2.27</a:t>
            </a:r>
            <a:endParaRPr lang="en-US" sz="1850"/>
          </a:p>
        </p:txBody>
      </p:sp>
      <p:sp>
        <p:nvSpPr>
          <p:cNvPr id="30" name="Text 28"/>
          <p:cNvSpPr/>
          <p:nvPr/>
        </p:nvSpPr>
        <p:spPr>
          <a:xfrm>
            <a:off x="9716810" y="4353282"/>
            <a:ext cx="1670685" cy="383024"/>
          </a:xfrm>
          <a:prstGeom prst="rect">
            <a:avLst/>
          </a:prstGeom>
          <a:noFill/>
          <a:ln/>
        </p:spPr>
        <p:txBody>
          <a:bodyPr wrap="none" lIns="0" tIns="0" rIns="0" bIns="0" rtlCol="0" anchor="t"/>
          <a:lstStyle/>
          <a:p>
            <a:pPr marL="0" indent="0" algn="ctr">
              <a:lnSpc>
                <a:spcPts val="3000"/>
              </a:lnSpc>
              <a:buNone/>
            </a:pPr>
            <a:r>
              <a:rPr lang="en-US" sz="1850">
                <a:solidFill>
                  <a:srgbClr val="F9EEE7"/>
                </a:solidFill>
                <a:ea typeface="Quattrocento" pitchFamily="34" charset="-122"/>
                <a:cs typeface="Quattrocento" pitchFamily="34" charset="-120"/>
              </a:rPr>
              <a:t>1067.671</a:t>
            </a:r>
            <a:endParaRPr lang="en-US" sz="1850"/>
          </a:p>
        </p:txBody>
      </p:sp>
      <p:sp>
        <p:nvSpPr>
          <p:cNvPr id="31" name="Text 29"/>
          <p:cNvSpPr/>
          <p:nvPr/>
        </p:nvSpPr>
        <p:spPr>
          <a:xfrm>
            <a:off x="11873746" y="4353282"/>
            <a:ext cx="1674495" cy="383024"/>
          </a:xfrm>
          <a:prstGeom prst="rect">
            <a:avLst/>
          </a:prstGeom>
          <a:noFill/>
          <a:ln/>
        </p:spPr>
        <p:txBody>
          <a:bodyPr wrap="none" lIns="0" tIns="0" rIns="0" bIns="0" rtlCol="0" anchor="t"/>
          <a:lstStyle/>
          <a:p>
            <a:pPr marL="0" indent="0" algn="ctr">
              <a:lnSpc>
                <a:spcPts val="3000"/>
              </a:lnSpc>
              <a:buNone/>
            </a:pPr>
            <a:r>
              <a:rPr lang="en-US" sz="1850">
                <a:solidFill>
                  <a:srgbClr val="F9EEE7"/>
                </a:solidFill>
                <a:ea typeface="Quattrocento" pitchFamily="34" charset="-122"/>
                <a:cs typeface="Quattrocento" pitchFamily="34" charset="-120"/>
              </a:rPr>
              <a:t>&lt;.0001</a:t>
            </a:r>
            <a:endParaRPr lang="en-US" sz="1850"/>
          </a:p>
        </p:txBody>
      </p:sp>
      <p:sp>
        <p:nvSpPr>
          <p:cNvPr id="32" name="Shape 30"/>
          <p:cNvSpPr/>
          <p:nvPr/>
        </p:nvSpPr>
        <p:spPr>
          <a:xfrm>
            <a:off x="837724" y="5164336"/>
            <a:ext cx="538520" cy="538520"/>
          </a:xfrm>
          <a:prstGeom prst="roundRect">
            <a:avLst>
              <a:gd name="adj" fmla="val 6668"/>
            </a:avLst>
          </a:prstGeom>
          <a:solidFill>
            <a:srgbClr val="315251"/>
          </a:solidFill>
          <a:ln/>
        </p:spPr>
        <p:txBody>
          <a:bodyPr/>
          <a:lstStyle/>
          <a:p>
            <a:endParaRPr lang="en-US"/>
          </a:p>
        </p:txBody>
      </p:sp>
      <p:pic>
        <p:nvPicPr>
          <p:cNvPr id="33"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37974" y="5264587"/>
            <a:ext cx="337899" cy="337899"/>
          </a:xfrm>
          <a:prstGeom prst="rect">
            <a:avLst/>
          </a:prstGeom>
        </p:spPr>
      </p:pic>
      <p:sp>
        <p:nvSpPr>
          <p:cNvPr id="34" name="Text 31"/>
          <p:cNvSpPr/>
          <p:nvPr/>
        </p:nvSpPr>
        <p:spPr>
          <a:xfrm>
            <a:off x="1615559" y="5246608"/>
            <a:ext cx="2816185" cy="351949"/>
          </a:xfrm>
          <a:prstGeom prst="rect">
            <a:avLst/>
          </a:prstGeom>
          <a:noFill/>
          <a:ln/>
        </p:spPr>
        <p:txBody>
          <a:bodyPr wrap="none" lIns="0" tIns="0" rIns="0" bIns="0" rtlCol="0" anchor="t"/>
          <a:lstStyle/>
          <a:p>
            <a:pPr marL="0" indent="0" algn="l">
              <a:lnSpc>
                <a:spcPts val="2750"/>
              </a:lnSpc>
              <a:buNone/>
            </a:pPr>
            <a:r>
              <a:rPr lang="en-US" sz="2200">
                <a:solidFill>
                  <a:srgbClr val="F9EEE7"/>
                </a:solidFill>
                <a:ea typeface="Quattrocento" pitchFamily="34" charset="-122"/>
                <a:cs typeface="Quattrocento" pitchFamily="34" charset="-120"/>
              </a:rPr>
              <a:t>Best Balance</a:t>
            </a:r>
            <a:endParaRPr lang="en-US" sz="2200"/>
          </a:p>
        </p:txBody>
      </p:sp>
      <p:sp>
        <p:nvSpPr>
          <p:cNvPr id="35" name="Text 32"/>
          <p:cNvSpPr/>
          <p:nvPr/>
        </p:nvSpPr>
        <p:spPr>
          <a:xfrm>
            <a:off x="1615559" y="5742146"/>
            <a:ext cx="3341013" cy="1532096"/>
          </a:xfrm>
          <a:prstGeom prst="rect">
            <a:avLst/>
          </a:prstGeom>
          <a:noFill/>
          <a:ln/>
        </p:spPr>
        <p:txBody>
          <a:bodyPr wrap="square" lIns="0" tIns="0" rIns="0" bIns="0" rtlCol="0" anchor="t"/>
          <a:lstStyle/>
          <a:p>
            <a:pPr marL="0" indent="0" algn="l">
              <a:lnSpc>
                <a:spcPts val="3000"/>
              </a:lnSpc>
              <a:buNone/>
            </a:pPr>
            <a:r>
              <a:rPr lang="en-US" sz="1850">
                <a:solidFill>
                  <a:srgbClr val="F9EEE7"/>
                </a:solidFill>
                <a:ea typeface="Quattrocento" pitchFamily="34" charset="-122"/>
                <a:cs typeface="Quattrocento" pitchFamily="34" charset="-120"/>
              </a:rPr>
              <a:t>Model 1 achieves optimal balance of fit and interpretability without unnecessary complexity.</a:t>
            </a:r>
            <a:endParaRPr lang="en-US" sz="1850"/>
          </a:p>
        </p:txBody>
      </p:sp>
      <p:sp>
        <p:nvSpPr>
          <p:cNvPr id="36" name="Shape 33"/>
          <p:cNvSpPr/>
          <p:nvPr/>
        </p:nvSpPr>
        <p:spPr>
          <a:xfrm>
            <a:off x="5255776" y="5164336"/>
            <a:ext cx="538520" cy="538520"/>
          </a:xfrm>
          <a:prstGeom prst="roundRect">
            <a:avLst>
              <a:gd name="adj" fmla="val 6668"/>
            </a:avLst>
          </a:prstGeom>
          <a:solidFill>
            <a:srgbClr val="315251"/>
          </a:solidFill>
          <a:ln/>
        </p:spPr>
        <p:txBody>
          <a:bodyPr/>
          <a:lstStyle/>
          <a:p>
            <a:endParaRPr lang="en-US"/>
          </a:p>
        </p:txBody>
      </p:sp>
      <p:pic>
        <p:nvPicPr>
          <p:cNvPr id="37" name="Image 1"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356027" y="5264587"/>
            <a:ext cx="337899" cy="337899"/>
          </a:xfrm>
          <a:prstGeom prst="rect">
            <a:avLst/>
          </a:prstGeom>
        </p:spPr>
      </p:pic>
      <p:sp>
        <p:nvSpPr>
          <p:cNvPr id="38" name="Text 34"/>
          <p:cNvSpPr/>
          <p:nvPr/>
        </p:nvSpPr>
        <p:spPr>
          <a:xfrm>
            <a:off x="6033611" y="5246608"/>
            <a:ext cx="2816185" cy="351949"/>
          </a:xfrm>
          <a:prstGeom prst="rect">
            <a:avLst/>
          </a:prstGeom>
          <a:noFill/>
          <a:ln/>
        </p:spPr>
        <p:txBody>
          <a:bodyPr wrap="none" lIns="0" tIns="0" rIns="0" bIns="0" rtlCol="0" anchor="t"/>
          <a:lstStyle/>
          <a:p>
            <a:pPr marL="0" indent="0" algn="l">
              <a:lnSpc>
                <a:spcPts val="2750"/>
              </a:lnSpc>
              <a:buNone/>
            </a:pPr>
            <a:r>
              <a:rPr lang="en-US" sz="2200">
                <a:solidFill>
                  <a:srgbClr val="F9EEE7"/>
                </a:solidFill>
                <a:ea typeface="Quattrocento" pitchFamily="34" charset="-122"/>
                <a:cs typeface="Quattrocento" pitchFamily="34" charset="-120"/>
              </a:rPr>
              <a:t>No Added Value</a:t>
            </a:r>
            <a:endParaRPr lang="en-US" sz="2200"/>
          </a:p>
        </p:txBody>
      </p:sp>
      <p:sp>
        <p:nvSpPr>
          <p:cNvPr id="39" name="Text 35"/>
          <p:cNvSpPr/>
          <p:nvPr/>
        </p:nvSpPr>
        <p:spPr>
          <a:xfrm>
            <a:off x="6033611" y="5742146"/>
            <a:ext cx="3341013" cy="1532096"/>
          </a:xfrm>
          <a:prstGeom prst="rect">
            <a:avLst/>
          </a:prstGeom>
          <a:noFill/>
          <a:ln/>
        </p:spPr>
        <p:txBody>
          <a:bodyPr wrap="square" lIns="0" tIns="0" rIns="0" bIns="0" rtlCol="0" anchor="t"/>
          <a:lstStyle/>
          <a:p>
            <a:pPr marL="0" indent="0" algn="l">
              <a:lnSpc>
                <a:spcPts val="3000"/>
              </a:lnSpc>
              <a:buNone/>
            </a:pPr>
            <a:r>
              <a:rPr lang="en-US" sz="1850">
                <a:solidFill>
                  <a:srgbClr val="F9EEE7"/>
                </a:solidFill>
                <a:ea typeface="Quattrocento" pitchFamily="34" charset="-122"/>
                <a:cs typeface="Quattrocento" pitchFamily="34" charset="-120"/>
              </a:rPr>
              <a:t>Both interaction and quadratic models fail to improve prediction—partial F-tests confirm this.</a:t>
            </a:r>
            <a:endParaRPr lang="en-US" sz="1850"/>
          </a:p>
        </p:txBody>
      </p:sp>
      <p:sp>
        <p:nvSpPr>
          <p:cNvPr id="40" name="Shape 36"/>
          <p:cNvSpPr/>
          <p:nvPr/>
        </p:nvSpPr>
        <p:spPr>
          <a:xfrm>
            <a:off x="9673828" y="5164336"/>
            <a:ext cx="538520" cy="538520"/>
          </a:xfrm>
          <a:prstGeom prst="roundRect">
            <a:avLst>
              <a:gd name="adj" fmla="val 6668"/>
            </a:avLst>
          </a:prstGeom>
          <a:solidFill>
            <a:srgbClr val="315251"/>
          </a:solidFill>
          <a:ln/>
        </p:spPr>
        <p:txBody>
          <a:bodyPr/>
          <a:lstStyle/>
          <a:p>
            <a:endParaRPr lang="en-US"/>
          </a:p>
        </p:txBody>
      </p:sp>
      <p:pic>
        <p:nvPicPr>
          <p:cNvPr id="41" name="Image 2"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774079" y="5264587"/>
            <a:ext cx="337899" cy="337899"/>
          </a:xfrm>
          <a:prstGeom prst="rect">
            <a:avLst/>
          </a:prstGeom>
        </p:spPr>
      </p:pic>
      <p:sp>
        <p:nvSpPr>
          <p:cNvPr id="42" name="Text 37"/>
          <p:cNvSpPr/>
          <p:nvPr/>
        </p:nvSpPr>
        <p:spPr>
          <a:xfrm>
            <a:off x="10451663" y="5246608"/>
            <a:ext cx="2816185" cy="351949"/>
          </a:xfrm>
          <a:prstGeom prst="rect">
            <a:avLst/>
          </a:prstGeom>
          <a:noFill/>
          <a:ln/>
        </p:spPr>
        <p:txBody>
          <a:bodyPr wrap="none" lIns="0" tIns="0" rIns="0" bIns="0" rtlCol="0" anchor="t"/>
          <a:lstStyle/>
          <a:p>
            <a:pPr marL="0" indent="0" algn="l">
              <a:lnSpc>
                <a:spcPts val="2750"/>
              </a:lnSpc>
              <a:buNone/>
            </a:pPr>
            <a:r>
              <a:rPr lang="en-US" sz="2200">
                <a:solidFill>
                  <a:srgbClr val="F9EEE7"/>
                </a:solidFill>
                <a:ea typeface="Quattrocento" pitchFamily="34" charset="-122"/>
                <a:cs typeface="Quattrocento" pitchFamily="34" charset="-120"/>
              </a:rPr>
              <a:t>Final Selection</a:t>
            </a:r>
            <a:endParaRPr lang="en-US" sz="2200"/>
          </a:p>
        </p:txBody>
      </p:sp>
      <p:sp>
        <p:nvSpPr>
          <p:cNvPr id="43" name="Text 38"/>
          <p:cNvSpPr/>
          <p:nvPr/>
        </p:nvSpPr>
        <p:spPr>
          <a:xfrm>
            <a:off x="10451663" y="5742146"/>
            <a:ext cx="3341013" cy="1149072"/>
          </a:xfrm>
          <a:prstGeom prst="rect">
            <a:avLst/>
          </a:prstGeom>
          <a:noFill/>
          <a:ln/>
        </p:spPr>
        <p:txBody>
          <a:bodyPr wrap="square" lIns="0" tIns="0" rIns="0" bIns="0" rtlCol="0" anchor="t"/>
          <a:lstStyle/>
          <a:p>
            <a:pPr marL="0" indent="0" algn="l">
              <a:lnSpc>
                <a:spcPts val="3000"/>
              </a:lnSpc>
              <a:buNone/>
            </a:pPr>
            <a:r>
              <a:rPr lang="en-US" sz="1850" b="1">
                <a:solidFill>
                  <a:srgbClr val="EF9C82"/>
                </a:solidFill>
                <a:ea typeface="Quattrocento" pitchFamily="34" charset="-122"/>
                <a:cs typeface="Quattrocento" pitchFamily="34" charset="-120"/>
              </a:rPr>
              <a:t>Model 1 selected as final model</a:t>
            </a:r>
            <a:r>
              <a:rPr lang="en-US" sz="1850">
                <a:solidFill>
                  <a:srgbClr val="F9EEE7"/>
                </a:solidFill>
                <a:ea typeface="Quattrocento" pitchFamily="34" charset="-122"/>
                <a:cs typeface="Quattrocento" pitchFamily="34" charset="-120"/>
              </a:rPr>
              <a:t> for interpretation and practical application.</a:t>
            </a:r>
            <a:endParaRPr lang="en-US" sz="185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sp>
        <p:nvSpPr>
          <p:cNvPr id="2" name="Text 0"/>
          <p:cNvSpPr/>
          <p:nvPr/>
        </p:nvSpPr>
        <p:spPr>
          <a:xfrm>
            <a:off x="824746" y="648057"/>
            <a:ext cx="3604379" cy="450413"/>
          </a:xfrm>
          <a:prstGeom prst="rect">
            <a:avLst/>
          </a:prstGeom>
          <a:noFill/>
          <a:ln/>
        </p:spPr>
        <p:txBody>
          <a:bodyPr wrap="none" lIns="0" tIns="0" rIns="0" bIns="0" rtlCol="0" anchor="t"/>
          <a:lstStyle/>
          <a:p>
            <a:pPr marL="0" indent="0" algn="l">
              <a:lnSpc>
                <a:spcPts val="3500"/>
              </a:lnSpc>
              <a:buNone/>
            </a:pPr>
            <a:r>
              <a:rPr lang="en-US" sz="2800">
                <a:solidFill>
                  <a:srgbClr val="FFD9BE"/>
                </a:solidFill>
                <a:latin typeface="Quattrocento" pitchFamily="34" charset="0"/>
                <a:ea typeface="Quattrocento" pitchFamily="34" charset="-122"/>
                <a:cs typeface="Quattrocento" pitchFamily="34" charset="-120"/>
              </a:rPr>
              <a:t>Model Diagnostics</a:t>
            </a:r>
            <a:endParaRPr lang="en-US" sz="2800"/>
          </a:p>
        </p:txBody>
      </p:sp>
      <p:pic>
        <p:nvPicPr>
          <p:cNvPr id="3" name="Image 0" descr="preencoded.png"/>
          <p:cNvPicPr>
            <a:picLocks noChangeAspect="1"/>
          </p:cNvPicPr>
          <p:nvPr/>
        </p:nvPicPr>
        <p:blipFill>
          <a:blip r:embed="rId3"/>
          <a:stretch>
            <a:fillRect/>
          </a:stretch>
        </p:blipFill>
        <p:spPr>
          <a:xfrm>
            <a:off x="1857732" y="1500426"/>
            <a:ext cx="3836908" cy="3323153"/>
          </a:xfrm>
          <a:prstGeom prst="rect">
            <a:avLst/>
          </a:prstGeom>
        </p:spPr>
      </p:pic>
      <p:pic>
        <p:nvPicPr>
          <p:cNvPr id="4" name="Image 1" descr="preencoded.png"/>
          <p:cNvPicPr>
            <a:picLocks noChangeAspect="1"/>
          </p:cNvPicPr>
          <p:nvPr/>
        </p:nvPicPr>
        <p:blipFill>
          <a:blip r:embed="rId4"/>
          <a:stretch>
            <a:fillRect/>
          </a:stretch>
        </p:blipFill>
        <p:spPr>
          <a:xfrm>
            <a:off x="8282226" y="1500426"/>
            <a:ext cx="4357688" cy="3533775"/>
          </a:xfrm>
          <a:prstGeom prst="rect">
            <a:avLst/>
          </a:prstGeom>
        </p:spPr>
      </p:pic>
      <p:pic>
        <p:nvPicPr>
          <p:cNvPr id="5" name="Image 2" descr="preencoded.png"/>
          <p:cNvPicPr>
            <a:picLocks noChangeAspect="1"/>
          </p:cNvPicPr>
          <p:nvPr/>
        </p:nvPicPr>
        <p:blipFill>
          <a:blip r:embed="rId5"/>
          <a:stretch>
            <a:fillRect/>
          </a:stretch>
        </p:blipFill>
        <p:spPr>
          <a:xfrm>
            <a:off x="1951196" y="5551051"/>
            <a:ext cx="4184094" cy="1564957"/>
          </a:xfrm>
          <a:prstGeom prst="rect">
            <a:avLst/>
          </a:prstGeom>
        </p:spPr>
      </p:pic>
      <p:sp>
        <p:nvSpPr>
          <p:cNvPr id="6" name="Text 1"/>
          <p:cNvSpPr/>
          <p:nvPr/>
        </p:nvSpPr>
        <p:spPr>
          <a:xfrm>
            <a:off x="824746" y="7288292"/>
            <a:ext cx="6437114" cy="245150"/>
          </a:xfrm>
          <a:prstGeom prst="rect">
            <a:avLst/>
          </a:prstGeom>
          <a:noFill/>
          <a:ln/>
        </p:spPr>
        <p:txBody>
          <a:bodyPr wrap="none" lIns="0" tIns="0" rIns="0" bIns="0" rtlCol="0" anchor="t"/>
          <a:lstStyle/>
          <a:p>
            <a:pPr marL="0" indent="0" algn="l">
              <a:lnSpc>
                <a:spcPts val="1900"/>
              </a:lnSpc>
              <a:buNone/>
            </a:pPr>
            <a:endParaRPr lang="en-US" sz="1200"/>
          </a:p>
        </p:txBody>
      </p:sp>
      <p:pic>
        <p:nvPicPr>
          <p:cNvPr id="7" name="Image 3" descr="preencoded.png"/>
          <p:cNvPicPr>
            <a:picLocks noChangeAspect="1"/>
          </p:cNvPicPr>
          <p:nvPr/>
        </p:nvPicPr>
        <p:blipFill>
          <a:blip r:embed="rId6"/>
          <a:stretch>
            <a:fillRect/>
          </a:stretch>
        </p:blipFill>
        <p:spPr>
          <a:xfrm>
            <a:off x="8722876" y="5551051"/>
            <a:ext cx="4010501" cy="1500068"/>
          </a:xfrm>
          <a:prstGeom prst="rect">
            <a:avLst/>
          </a:prstGeom>
        </p:spPr>
      </p:pic>
      <p:sp>
        <p:nvSpPr>
          <p:cNvPr id="8" name="Text 2"/>
          <p:cNvSpPr/>
          <p:nvPr/>
        </p:nvSpPr>
        <p:spPr>
          <a:xfrm>
            <a:off x="7643098" y="7223403"/>
            <a:ext cx="6170057" cy="245150"/>
          </a:xfrm>
          <a:prstGeom prst="rect">
            <a:avLst/>
          </a:prstGeom>
          <a:noFill/>
          <a:ln/>
        </p:spPr>
        <p:txBody>
          <a:bodyPr wrap="none" lIns="0" tIns="0" rIns="0" bIns="0" rtlCol="0" anchor="t"/>
          <a:lstStyle/>
          <a:p>
            <a:pPr marL="0" indent="0" algn="l">
              <a:lnSpc>
                <a:spcPts val="1900"/>
              </a:lnSpc>
              <a:buNone/>
            </a:pPr>
            <a:endParaRPr lang="en-US" sz="120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sp>
        <p:nvSpPr>
          <p:cNvPr id="2" name="Text 0"/>
          <p:cNvSpPr/>
          <p:nvPr/>
        </p:nvSpPr>
        <p:spPr>
          <a:xfrm>
            <a:off x="837724" y="1962150"/>
            <a:ext cx="7157918" cy="704017"/>
          </a:xfrm>
          <a:prstGeom prst="rect">
            <a:avLst/>
          </a:prstGeom>
          <a:noFill/>
          <a:ln/>
        </p:spPr>
        <p:txBody>
          <a:bodyPr wrap="none" lIns="0" tIns="0" rIns="0" bIns="0" rtlCol="0" anchor="t"/>
          <a:lstStyle/>
          <a:p>
            <a:pPr marL="0" indent="0" algn="l">
              <a:lnSpc>
                <a:spcPts val="5500"/>
              </a:lnSpc>
              <a:buNone/>
            </a:pPr>
            <a:r>
              <a:rPr lang="en-US" sz="4400">
                <a:solidFill>
                  <a:srgbClr val="FFD9BE"/>
                </a:solidFill>
                <a:ea typeface="Quattrocento" pitchFamily="34" charset="-122"/>
                <a:cs typeface="Quattrocento" pitchFamily="34" charset="-120"/>
              </a:rPr>
              <a:t>Outlier Detection &amp; Analysis</a:t>
            </a:r>
            <a:endParaRPr lang="en-US" sz="4400"/>
          </a:p>
        </p:txBody>
      </p:sp>
      <p:sp>
        <p:nvSpPr>
          <p:cNvPr id="3" name="Text 1"/>
          <p:cNvSpPr/>
          <p:nvPr/>
        </p:nvSpPr>
        <p:spPr>
          <a:xfrm>
            <a:off x="837724" y="3264575"/>
            <a:ext cx="4118848" cy="789861"/>
          </a:xfrm>
          <a:prstGeom prst="rect">
            <a:avLst/>
          </a:prstGeom>
          <a:noFill/>
          <a:ln/>
        </p:spPr>
        <p:txBody>
          <a:bodyPr wrap="none" lIns="0" tIns="0" rIns="0" bIns="0" rtlCol="0" anchor="t"/>
          <a:lstStyle/>
          <a:p>
            <a:pPr marL="0" indent="0" algn="ctr">
              <a:lnSpc>
                <a:spcPts val="6200"/>
              </a:lnSpc>
              <a:buNone/>
            </a:pPr>
            <a:r>
              <a:rPr lang="en-US" sz="6200">
                <a:solidFill>
                  <a:srgbClr val="F9EEE7"/>
                </a:solidFill>
                <a:ea typeface="Quattrocento" pitchFamily="34" charset="-122"/>
                <a:cs typeface="Quattrocento" pitchFamily="34" charset="-120"/>
              </a:rPr>
              <a:t>50</a:t>
            </a:r>
            <a:endParaRPr lang="en-US" sz="6200"/>
          </a:p>
        </p:txBody>
      </p:sp>
      <p:sp>
        <p:nvSpPr>
          <p:cNvPr id="4" name="Text 2"/>
          <p:cNvSpPr/>
          <p:nvPr/>
        </p:nvSpPr>
        <p:spPr>
          <a:xfrm>
            <a:off x="1488996" y="4353520"/>
            <a:ext cx="2816185" cy="351949"/>
          </a:xfrm>
          <a:prstGeom prst="rect">
            <a:avLst/>
          </a:prstGeom>
          <a:noFill/>
          <a:ln/>
        </p:spPr>
        <p:txBody>
          <a:bodyPr wrap="none" lIns="0" tIns="0" rIns="0" bIns="0" rtlCol="0" anchor="t"/>
          <a:lstStyle/>
          <a:p>
            <a:pPr marL="0" indent="0" algn="ctr">
              <a:lnSpc>
                <a:spcPts val="2750"/>
              </a:lnSpc>
              <a:buNone/>
            </a:pPr>
            <a:r>
              <a:rPr lang="en-US" sz="2200">
                <a:solidFill>
                  <a:srgbClr val="F9EEE7"/>
                </a:solidFill>
                <a:ea typeface="Quattrocento" pitchFamily="34" charset="-122"/>
                <a:cs typeface="Quattrocento" pitchFamily="34" charset="-120"/>
              </a:rPr>
              <a:t>Extreme Outliers</a:t>
            </a:r>
            <a:endParaRPr lang="en-US" sz="2200"/>
          </a:p>
        </p:txBody>
      </p:sp>
      <p:sp>
        <p:nvSpPr>
          <p:cNvPr id="5" name="Text 3"/>
          <p:cNvSpPr/>
          <p:nvPr/>
        </p:nvSpPr>
        <p:spPr>
          <a:xfrm>
            <a:off x="837724" y="4849058"/>
            <a:ext cx="4118848" cy="766048"/>
          </a:xfrm>
          <a:prstGeom prst="rect">
            <a:avLst/>
          </a:prstGeom>
          <a:noFill/>
          <a:ln/>
        </p:spPr>
        <p:txBody>
          <a:bodyPr wrap="square" lIns="0" tIns="0" rIns="0" bIns="0" rtlCol="0" anchor="t"/>
          <a:lstStyle/>
          <a:p>
            <a:pPr marL="0" indent="0" algn="ctr">
              <a:lnSpc>
                <a:spcPts val="3000"/>
              </a:lnSpc>
              <a:buNone/>
            </a:pPr>
            <a:r>
              <a:rPr lang="en-US" sz="1850">
                <a:solidFill>
                  <a:srgbClr val="F9EEE7"/>
                </a:solidFill>
                <a:ea typeface="Quattrocento" pitchFamily="34" charset="-122"/>
                <a:cs typeface="Quattrocento" pitchFamily="34" charset="-120"/>
              </a:rPr>
              <a:t>Students identified with unusual residuals</a:t>
            </a:r>
            <a:endParaRPr lang="en-US" sz="1850"/>
          </a:p>
        </p:txBody>
      </p:sp>
      <p:sp>
        <p:nvSpPr>
          <p:cNvPr id="6" name="Text 4"/>
          <p:cNvSpPr/>
          <p:nvPr/>
        </p:nvSpPr>
        <p:spPr>
          <a:xfrm>
            <a:off x="5255776" y="3264575"/>
            <a:ext cx="4118848" cy="789861"/>
          </a:xfrm>
          <a:prstGeom prst="rect">
            <a:avLst/>
          </a:prstGeom>
          <a:noFill/>
          <a:ln/>
        </p:spPr>
        <p:txBody>
          <a:bodyPr wrap="none" lIns="0" tIns="0" rIns="0" bIns="0" rtlCol="0" anchor="t"/>
          <a:lstStyle/>
          <a:p>
            <a:pPr marL="0" indent="0" algn="ctr">
              <a:lnSpc>
                <a:spcPts val="6200"/>
              </a:lnSpc>
              <a:buNone/>
            </a:pPr>
            <a:r>
              <a:rPr lang="en-US" sz="6200">
                <a:solidFill>
                  <a:srgbClr val="F9EEE7"/>
                </a:solidFill>
                <a:ea typeface="Quattrocento" pitchFamily="34" charset="-122"/>
                <a:cs typeface="Quattrocento" pitchFamily="34" charset="-120"/>
              </a:rPr>
              <a:t>6-14</a:t>
            </a:r>
            <a:endParaRPr lang="en-US" sz="6200"/>
          </a:p>
        </p:txBody>
      </p:sp>
      <p:sp>
        <p:nvSpPr>
          <p:cNvPr id="7" name="Text 5"/>
          <p:cNvSpPr/>
          <p:nvPr/>
        </p:nvSpPr>
        <p:spPr>
          <a:xfrm>
            <a:off x="5907048" y="4353520"/>
            <a:ext cx="2816185" cy="351949"/>
          </a:xfrm>
          <a:prstGeom prst="rect">
            <a:avLst/>
          </a:prstGeom>
          <a:noFill/>
          <a:ln/>
        </p:spPr>
        <p:txBody>
          <a:bodyPr wrap="none" lIns="0" tIns="0" rIns="0" bIns="0" rtlCol="0" anchor="t"/>
          <a:lstStyle/>
          <a:p>
            <a:pPr marL="0" indent="0" algn="ctr">
              <a:lnSpc>
                <a:spcPts val="2750"/>
              </a:lnSpc>
              <a:buNone/>
            </a:pPr>
            <a:r>
              <a:rPr lang="en-US" sz="2200">
                <a:solidFill>
                  <a:srgbClr val="F9EEE7"/>
                </a:solidFill>
                <a:ea typeface="Quattrocento" pitchFamily="34" charset="-122"/>
                <a:cs typeface="Quattrocento" pitchFamily="34" charset="-120"/>
              </a:rPr>
              <a:t>Studentized Residuals</a:t>
            </a:r>
            <a:endParaRPr lang="en-US" sz="2200"/>
          </a:p>
        </p:txBody>
      </p:sp>
      <p:sp>
        <p:nvSpPr>
          <p:cNvPr id="8" name="Text 6"/>
          <p:cNvSpPr/>
          <p:nvPr/>
        </p:nvSpPr>
        <p:spPr>
          <a:xfrm>
            <a:off x="5255776" y="4849058"/>
            <a:ext cx="4118848" cy="383024"/>
          </a:xfrm>
          <a:prstGeom prst="rect">
            <a:avLst/>
          </a:prstGeom>
          <a:noFill/>
          <a:ln/>
        </p:spPr>
        <p:txBody>
          <a:bodyPr wrap="none" lIns="0" tIns="0" rIns="0" bIns="0" rtlCol="0" anchor="t"/>
          <a:lstStyle/>
          <a:p>
            <a:pPr marL="0" indent="0" algn="ctr">
              <a:lnSpc>
                <a:spcPts val="3000"/>
              </a:lnSpc>
              <a:buNone/>
            </a:pPr>
            <a:r>
              <a:rPr lang="en-US" sz="1850">
                <a:solidFill>
                  <a:srgbClr val="F9EEE7"/>
                </a:solidFill>
                <a:ea typeface="Quattrocento" pitchFamily="34" charset="-122"/>
                <a:cs typeface="Quattrocento" pitchFamily="34" charset="-120"/>
              </a:rPr>
              <a:t>Standard deviations from predicted</a:t>
            </a:r>
            <a:endParaRPr lang="en-US" sz="1850"/>
          </a:p>
        </p:txBody>
      </p:sp>
      <p:sp>
        <p:nvSpPr>
          <p:cNvPr id="9" name="Text 7"/>
          <p:cNvSpPr/>
          <p:nvPr/>
        </p:nvSpPr>
        <p:spPr>
          <a:xfrm>
            <a:off x="9673828" y="3264575"/>
            <a:ext cx="4118848" cy="789861"/>
          </a:xfrm>
          <a:prstGeom prst="rect">
            <a:avLst/>
          </a:prstGeom>
          <a:noFill/>
          <a:ln/>
        </p:spPr>
        <p:txBody>
          <a:bodyPr wrap="none" lIns="0" tIns="0" rIns="0" bIns="0" rtlCol="0" anchor="t"/>
          <a:lstStyle/>
          <a:p>
            <a:pPr marL="0" indent="0" algn="ctr">
              <a:lnSpc>
                <a:spcPts val="6200"/>
              </a:lnSpc>
              <a:buNone/>
            </a:pPr>
            <a:r>
              <a:rPr lang="en-US" sz="6200">
                <a:solidFill>
                  <a:srgbClr val="F9EEE7"/>
                </a:solidFill>
                <a:ea typeface="Quattrocento" pitchFamily="34" charset="-122"/>
                <a:cs typeface="Quattrocento" pitchFamily="34" charset="-120"/>
              </a:rPr>
              <a:t>78-101</a:t>
            </a:r>
            <a:endParaRPr lang="en-US" sz="6200"/>
          </a:p>
        </p:txBody>
      </p:sp>
      <p:sp>
        <p:nvSpPr>
          <p:cNvPr id="10" name="Text 8"/>
          <p:cNvSpPr/>
          <p:nvPr/>
        </p:nvSpPr>
        <p:spPr>
          <a:xfrm>
            <a:off x="10325100" y="4353520"/>
            <a:ext cx="2816185" cy="351949"/>
          </a:xfrm>
          <a:prstGeom prst="rect">
            <a:avLst/>
          </a:prstGeom>
          <a:noFill/>
          <a:ln/>
        </p:spPr>
        <p:txBody>
          <a:bodyPr wrap="none" lIns="0" tIns="0" rIns="0" bIns="0" rtlCol="0" anchor="t"/>
          <a:lstStyle/>
          <a:p>
            <a:pPr marL="0" indent="0" algn="ctr">
              <a:lnSpc>
                <a:spcPts val="2750"/>
              </a:lnSpc>
              <a:buNone/>
            </a:pPr>
            <a:r>
              <a:rPr lang="en-US" sz="2200">
                <a:solidFill>
                  <a:srgbClr val="F9EEE7"/>
                </a:solidFill>
                <a:ea typeface="Quattrocento" pitchFamily="34" charset="-122"/>
                <a:cs typeface="Quattrocento" pitchFamily="34" charset="-120"/>
              </a:rPr>
              <a:t>Score Range</a:t>
            </a:r>
            <a:endParaRPr lang="en-US" sz="2200"/>
          </a:p>
        </p:txBody>
      </p:sp>
      <p:sp>
        <p:nvSpPr>
          <p:cNvPr id="11" name="Text 9"/>
          <p:cNvSpPr/>
          <p:nvPr/>
        </p:nvSpPr>
        <p:spPr>
          <a:xfrm>
            <a:off x="9673828" y="4849058"/>
            <a:ext cx="4118848" cy="383024"/>
          </a:xfrm>
          <a:prstGeom prst="rect">
            <a:avLst/>
          </a:prstGeom>
          <a:noFill/>
          <a:ln/>
        </p:spPr>
        <p:txBody>
          <a:bodyPr wrap="none" lIns="0" tIns="0" rIns="0" bIns="0" rtlCol="0" anchor="t"/>
          <a:lstStyle/>
          <a:p>
            <a:pPr marL="0" indent="0" algn="ctr">
              <a:lnSpc>
                <a:spcPts val="3000"/>
              </a:lnSpc>
              <a:buNone/>
            </a:pPr>
            <a:r>
              <a:rPr lang="en-US" sz="1850">
                <a:solidFill>
                  <a:srgbClr val="F9EEE7"/>
                </a:solidFill>
                <a:ea typeface="Quattrocento" pitchFamily="34" charset="-122"/>
                <a:cs typeface="Quattrocento" pitchFamily="34" charset="-120"/>
              </a:rPr>
              <a:t>Mostly high-achieving students</a:t>
            </a:r>
            <a:endParaRPr lang="en-US" sz="1850"/>
          </a:p>
        </p:txBody>
      </p:sp>
      <p:sp>
        <p:nvSpPr>
          <p:cNvPr id="12" name="Text 10"/>
          <p:cNvSpPr/>
          <p:nvPr/>
        </p:nvSpPr>
        <p:spPr>
          <a:xfrm>
            <a:off x="837724" y="5884307"/>
            <a:ext cx="12954952" cy="383024"/>
          </a:xfrm>
          <a:prstGeom prst="rect">
            <a:avLst/>
          </a:prstGeom>
          <a:noFill/>
          <a:ln/>
        </p:spPr>
        <p:txBody>
          <a:bodyPr wrap="none" lIns="0" tIns="0" rIns="0" bIns="0" rtlCol="0" anchor="t"/>
          <a:lstStyle/>
          <a:p>
            <a:pPr marL="0" indent="0" algn="l">
              <a:lnSpc>
                <a:spcPts val="3000"/>
              </a:lnSpc>
              <a:buNone/>
            </a:pPr>
            <a:endParaRPr lang="en-US" sz="185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sp>
        <p:nvSpPr>
          <p:cNvPr id="2" name="Text 0"/>
          <p:cNvSpPr/>
          <p:nvPr/>
        </p:nvSpPr>
        <p:spPr>
          <a:xfrm>
            <a:off x="837724" y="709851"/>
            <a:ext cx="6331863" cy="598408"/>
          </a:xfrm>
          <a:prstGeom prst="rect">
            <a:avLst/>
          </a:prstGeom>
          <a:noFill/>
          <a:ln/>
        </p:spPr>
        <p:txBody>
          <a:bodyPr wrap="none" lIns="0" tIns="0" rIns="0" bIns="0" rtlCol="0" anchor="t"/>
          <a:lstStyle/>
          <a:p>
            <a:pPr marL="0" indent="0" algn="l">
              <a:lnSpc>
                <a:spcPts val="4700"/>
              </a:lnSpc>
              <a:buNone/>
            </a:pPr>
            <a:r>
              <a:rPr lang="en-US" sz="3750">
                <a:solidFill>
                  <a:srgbClr val="FFD9BE"/>
                </a:solidFill>
                <a:ea typeface="Quattrocento" pitchFamily="34" charset="-122"/>
                <a:cs typeface="Quattrocento" pitchFamily="34" charset="-120"/>
              </a:rPr>
              <a:t>Outlier Influence Assessment</a:t>
            </a:r>
            <a:endParaRPr lang="en-US" sz="3750"/>
          </a:p>
        </p:txBody>
      </p:sp>
      <p:sp>
        <p:nvSpPr>
          <p:cNvPr id="7" name="Shape 5"/>
          <p:cNvSpPr/>
          <p:nvPr/>
        </p:nvSpPr>
        <p:spPr>
          <a:xfrm>
            <a:off x="860584" y="1693894"/>
            <a:ext cx="10500143" cy="1234797"/>
          </a:xfrm>
          <a:prstGeom prst="roundRect">
            <a:avLst>
              <a:gd name="adj" fmla="val 2472"/>
            </a:avLst>
          </a:prstGeom>
          <a:solidFill>
            <a:srgbClr val="315251"/>
          </a:solidFill>
          <a:ln/>
        </p:spPr>
        <p:txBody>
          <a:bodyPr/>
          <a:lstStyle/>
          <a:p>
            <a:endParaRPr lang="en-US"/>
          </a:p>
        </p:txBody>
      </p:sp>
      <p:sp>
        <p:nvSpPr>
          <p:cNvPr id="8" name="Text 6"/>
          <p:cNvSpPr/>
          <p:nvPr/>
        </p:nvSpPr>
        <p:spPr>
          <a:xfrm>
            <a:off x="1063942" y="1897253"/>
            <a:ext cx="5146151" cy="299204"/>
          </a:xfrm>
          <a:prstGeom prst="rect">
            <a:avLst/>
          </a:prstGeom>
          <a:noFill/>
          <a:ln/>
        </p:spPr>
        <p:txBody>
          <a:bodyPr wrap="none" lIns="0" tIns="0" rIns="0" bIns="0" rtlCol="0" anchor="t"/>
          <a:lstStyle/>
          <a:p>
            <a:pPr marL="0" indent="0" algn="l">
              <a:lnSpc>
                <a:spcPts val="2350"/>
              </a:lnSpc>
              <a:buNone/>
            </a:pPr>
            <a:r>
              <a:rPr lang="en-US" sz="1850">
                <a:solidFill>
                  <a:srgbClr val="F9EEE7"/>
                </a:solidFill>
                <a:ea typeface="Quattrocento" pitchFamily="34" charset="-122"/>
                <a:cs typeface="Quattrocento" pitchFamily="34" charset="-120"/>
              </a:rPr>
              <a:t>Low Leverage</a:t>
            </a:r>
            <a:endParaRPr lang="en-US" sz="1850"/>
          </a:p>
        </p:txBody>
      </p:sp>
      <p:sp>
        <p:nvSpPr>
          <p:cNvPr id="9" name="Text 7"/>
          <p:cNvSpPr/>
          <p:nvPr/>
        </p:nvSpPr>
        <p:spPr>
          <a:xfrm>
            <a:off x="1063943" y="2399816"/>
            <a:ext cx="9625770" cy="325517"/>
          </a:xfrm>
          <a:prstGeom prst="rect">
            <a:avLst/>
          </a:prstGeom>
          <a:noFill/>
          <a:ln/>
        </p:spPr>
        <p:txBody>
          <a:bodyPr wrap="none" lIns="0" tIns="0" rIns="0" bIns="0" rtlCol="0" anchor="t"/>
          <a:lstStyle/>
          <a:p>
            <a:pPr marL="0" indent="0" algn="l">
              <a:lnSpc>
                <a:spcPts val="2550"/>
              </a:lnSpc>
              <a:buNone/>
            </a:pPr>
            <a:r>
              <a:rPr lang="en-US" sz="1600">
                <a:solidFill>
                  <a:srgbClr val="F9EEE7"/>
                </a:solidFill>
                <a:ea typeface="Quattrocento" pitchFamily="34" charset="-122"/>
                <a:cs typeface="Quattrocento" pitchFamily="34" charset="-120"/>
              </a:rPr>
              <a:t>Not unusual in predictor space</a:t>
            </a:r>
            <a:endParaRPr lang="en-US" sz="1600"/>
          </a:p>
        </p:txBody>
      </p:sp>
      <p:sp>
        <p:nvSpPr>
          <p:cNvPr id="10" name="Shape 8"/>
          <p:cNvSpPr/>
          <p:nvPr/>
        </p:nvSpPr>
        <p:spPr>
          <a:xfrm>
            <a:off x="860584" y="3132050"/>
            <a:ext cx="10500143" cy="1234797"/>
          </a:xfrm>
          <a:prstGeom prst="roundRect">
            <a:avLst>
              <a:gd name="adj" fmla="val 2472"/>
            </a:avLst>
          </a:prstGeom>
          <a:solidFill>
            <a:srgbClr val="315251"/>
          </a:solidFill>
          <a:ln/>
        </p:spPr>
        <p:txBody>
          <a:bodyPr/>
          <a:lstStyle/>
          <a:p>
            <a:endParaRPr lang="en-US"/>
          </a:p>
        </p:txBody>
      </p:sp>
      <p:sp>
        <p:nvSpPr>
          <p:cNvPr id="11" name="Text 9"/>
          <p:cNvSpPr/>
          <p:nvPr/>
        </p:nvSpPr>
        <p:spPr>
          <a:xfrm>
            <a:off x="1063942" y="3335409"/>
            <a:ext cx="5146151" cy="299204"/>
          </a:xfrm>
          <a:prstGeom prst="rect">
            <a:avLst/>
          </a:prstGeom>
          <a:noFill/>
          <a:ln/>
        </p:spPr>
        <p:txBody>
          <a:bodyPr wrap="none" lIns="0" tIns="0" rIns="0" bIns="0" rtlCol="0" anchor="t"/>
          <a:lstStyle/>
          <a:p>
            <a:pPr marL="0" indent="0" algn="l">
              <a:lnSpc>
                <a:spcPts val="2350"/>
              </a:lnSpc>
              <a:buNone/>
            </a:pPr>
            <a:r>
              <a:rPr lang="en-US" sz="1850">
                <a:solidFill>
                  <a:srgbClr val="F9EEE7"/>
                </a:solidFill>
                <a:ea typeface="Quattrocento" pitchFamily="34" charset="-122"/>
                <a:cs typeface="Quattrocento" pitchFamily="34" charset="-120"/>
              </a:rPr>
              <a:t>Cook's D &lt; 1</a:t>
            </a:r>
            <a:endParaRPr lang="en-US" sz="1850"/>
          </a:p>
        </p:txBody>
      </p:sp>
      <p:sp>
        <p:nvSpPr>
          <p:cNvPr id="12" name="Text 10"/>
          <p:cNvSpPr/>
          <p:nvPr/>
        </p:nvSpPr>
        <p:spPr>
          <a:xfrm>
            <a:off x="1063943" y="3837972"/>
            <a:ext cx="9625770" cy="325517"/>
          </a:xfrm>
          <a:prstGeom prst="rect">
            <a:avLst/>
          </a:prstGeom>
          <a:noFill/>
          <a:ln/>
        </p:spPr>
        <p:txBody>
          <a:bodyPr wrap="none" lIns="0" tIns="0" rIns="0" bIns="0" rtlCol="0" anchor="t"/>
          <a:lstStyle/>
          <a:p>
            <a:pPr marL="0" indent="0" algn="l">
              <a:lnSpc>
                <a:spcPts val="2550"/>
              </a:lnSpc>
              <a:buNone/>
            </a:pPr>
            <a:r>
              <a:rPr lang="en-US" sz="1600">
                <a:solidFill>
                  <a:srgbClr val="F9EEE7"/>
                </a:solidFill>
                <a:ea typeface="Quattrocento" pitchFamily="34" charset="-122"/>
                <a:cs typeface="Quattrocento" pitchFamily="34" charset="-120"/>
              </a:rPr>
              <a:t>Not influential on coefficients</a:t>
            </a:r>
            <a:endParaRPr lang="en-US" sz="1600"/>
          </a:p>
        </p:txBody>
      </p:sp>
      <p:sp>
        <p:nvSpPr>
          <p:cNvPr id="13" name="Shape 11"/>
          <p:cNvSpPr/>
          <p:nvPr/>
        </p:nvSpPr>
        <p:spPr>
          <a:xfrm>
            <a:off x="860584" y="4570206"/>
            <a:ext cx="10500143" cy="1234797"/>
          </a:xfrm>
          <a:prstGeom prst="roundRect">
            <a:avLst>
              <a:gd name="adj" fmla="val 2472"/>
            </a:avLst>
          </a:prstGeom>
          <a:solidFill>
            <a:srgbClr val="315251"/>
          </a:solidFill>
          <a:ln/>
        </p:spPr>
        <p:txBody>
          <a:bodyPr/>
          <a:lstStyle/>
          <a:p>
            <a:endParaRPr lang="en-US"/>
          </a:p>
        </p:txBody>
      </p:sp>
      <p:sp>
        <p:nvSpPr>
          <p:cNvPr id="14" name="Text 12"/>
          <p:cNvSpPr/>
          <p:nvPr/>
        </p:nvSpPr>
        <p:spPr>
          <a:xfrm>
            <a:off x="1063942" y="4773565"/>
            <a:ext cx="5146151" cy="299204"/>
          </a:xfrm>
          <a:prstGeom prst="rect">
            <a:avLst/>
          </a:prstGeom>
          <a:noFill/>
          <a:ln/>
        </p:spPr>
        <p:txBody>
          <a:bodyPr wrap="none" lIns="0" tIns="0" rIns="0" bIns="0" rtlCol="0" anchor="t"/>
          <a:lstStyle/>
          <a:p>
            <a:pPr marL="0" indent="0" algn="l">
              <a:lnSpc>
                <a:spcPts val="2350"/>
              </a:lnSpc>
              <a:buNone/>
            </a:pPr>
            <a:r>
              <a:rPr lang="en-US" sz="1850">
                <a:solidFill>
                  <a:srgbClr val="F9EEE7"/>
                </a:solidFill>
                <a:ea typeface="Quattrocento" pitchFamily="34" charset="-122"/>
                <a:cs typeface="Quattrocento" pitchFamily="34" charset="-120"/>
              </a:rPr>
              <a:t>Important Subgroup</a:t>
            </a:r>
            <a:endParaRPr lang="en-US" sz="1850"/>
          </a:p>
        </p:txBody>
      </p:sp>
      <p:sp>
        <p:nvSpPr>
          <p:cNvPr id="15" name="Text 13"/>
          <p:cNvSpPr/>
          <p:nvPr/>
        </p:nvSpPr>
        <p:spPr>
          <a:xfrm>
            <a:off x="1063943" y="5276128"/>
            <a:ext cx="9625770" cy="325517"/>
          </a:xfrm>
          <a:prstGeom prst="rect">
            <a:avLst/>
          </a:prstGeom>
          <a:noFill/>
          <a:ln/>
        </p:spPr>
        <p:txBody>
          <a:bodyPr wrap="none" lIns="0" tIns="0" rIns="0" bIns="0" rtlCol="0" anchor="t"/>
          <a:lstStyle/>
          <a:p>
            <a:pPr marL="0" indent="0" algn="l">
              <a:lnSpc>
                <a:spcPts val="2550"/>
              </a:lnSpc>
              <a:buNone/>
            </a:pPr>
            <a:r>
              <a:rPr lang="en-US" sz="1600">
                <a:solidFill>
                  <a:srgbClr val="F9EEE7"/>
                </a:solidFill>
                <a:ea typeface="Quattrocento" pitchFamily="34" charset="-122"/>
                <a:cs typeface="Quattrocento" pitchFamily="34" charset="-120"/>
              </a:rPr>
              <a:t>Represent meaningful pattern</a:t>
            </a:r>
            <a:endParaRPr lang="en-US" sz="1600"/>
          </a:p>
        </p:txBody>
      </p:sp>
      <p:sp>
        <p:nvSpPr>
          <p:cNvPr id="16" name="Text 14"/>
          <p:cNvSpPr/>
          <p:nvPr/>
        </p:nvSpPr>
        <p:spPr>
          <a:xfrm>
            <a:off x="1132522" y="6649112"/>
            <a:ext cx="13327236" cy="1108709"/>
          </a:xfrm>
          <a:prstGeom prst="rect">
            <a:avLst/>
          </a:prstGeom>
          <a:noFill/>
          <a:ln/>
        </p:spPr>
        <p:txBody>
          <a:bodyPr wrap="square" lIns="0" tIns="0" rIns="0" bIns="0" rtlCol="0" anchor="t"/>
          <a:lstStyle/>
          <a:p>
            <a:pPr marL="0" indent="0" algn="l">
              <a:lnSpc>
                <a:spcPts val="2550"/>
              </a:lnSpc>
              <a:buNone/>
            </a:pPr>
            <a:r>
              <a:rPr lang="en-US" sz="1600" b="1">
                <a:solidFill>
                  <a:srgbClr val="F9EEE7"/>
                </a:solidFill>
                <a:ea typeface="Quattrocento" pitchFamily="34" charset="-122"/>
                <a:cs typeface="Quattrocento" pitchFamily="34" charset="-120"/>
              </a:rPr>
              <a:t>Conclusion:  T</a:t>
            </a:r>
            <a:r>
              <a:rPr lang="en-US" sz="1600">
                <a:solidFill>
                  <a:srgbClr val="F9EEE7"/>
                </a:solidFill>
                <a:ea typeface="Quattrocento" pitchFamily="34" charset="-122"/>
                <a:cs typeface="Quattrocento" pitchFamily="34" charset="-120"/>
              </a:rPr>
              <a:t>he outliers do not distort model or invalidate our regression estimates. However, they do represent an important subgroup of high achievers whose success isn't captured by our current variables, warranting further investigation.</a:t>
            </a:r>
            <a:endParaRPr lang="en-US" sz="1600"/>
          </a:p>
        </p:txBody>
      </p:sp>
      <p:sp>
        <p:nvSpPr>
          <p:cNvPr id="17" name="Shape 15"/>
          <p:cNvSpPr/>
          <p:nvPr/>
        </p:nvSpPr>
        <p:spPr>
          <a:xfrm>
            <a:off x="837724" y="6411039"/>
            <a:ext cx="22860" cy="1108710"/>
          </a:xfrm>
          <a:prstGeom prst="rect">
            <a:avLst/>
          </a:prstGeom>
          <a:solidFill>
            <a:srgbClr val="EF9C82"/>
          </a:solidFill>
          <a:ln/>
        </p:spPr>
        <p:txBody>
          <a:bodyPr/>
          <a:lstStyle/>
          <a:p>
            <a:endParaRPr 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9">
    <p:spTree>
      <p:nvGrpSpPr>
        <p:cNvPr id="1" name=""/>
        <p:cNvGrpSpPr/>
        <p:nvPr/>
      </p:nvGrpSpPr>
      <p:grpSpPr>
        <a:xfrm>
          <a:off x="0" y="0"/>
          <a:ext cx="0" cy="0"/>
          <a:chOff x="0" y="0"/>
          <a:chExt cx="0" cy="0"/>
        </a:xfrm>
      </p:grpSpPr>
      <p:sp>
        <p:nvSpPr>
          <p:cNvPr id="2" name="Text 0"/>
          <p:cNvSpPr/>
          <p:nvPr/>
        </p:nvSpPr>
        <p:spPr>
          <a:xfrm>
            <a:off x="280690" y="308644"/>
            <a:ext cx="9168408" cy="704017"/>
          </a:xfrm>
          <a:prstGeom prst="rect">
            <a:avLst/>
          </a:prstGeom>
          <a:noFill/>
          <a:ln/>
        </p:spPr>
        <p:txBody>
          <a:bodyPr wrap="none" lIns="0" tIns="0" rIns="0" bIns="0" rtlCol="0" anchor="t"/>
          <a:lstStyle/>
          <a:p>
            <a:pPr marL="0" indent="0" algn="l">
              <a:lnSpc>
                <a:spcPts val="5500"/>
              </a:lnSpc>
              <a:buNone/>
            </a:pPr>
            <a:r>
              <a:rPr lang="en-US" sz="4400">
                <a:solidFill>
                  <a:srgbClr val="FFD9BE"/>
                </a:solidFill>
                <a:ea typeface="Quattrocento" pitchFamily="34" charset="-122"/>
                <a:cs typeface="Quattrocento" pitchFamily="34" charset="-120"/>
              </a:rPr>
              <a:t>Refitting the Model</a:t>
            </a:r>
            <a:endParaRPr lang="en-US" sz="4400"/>
          </a:p>
        </p:txBody>
      </p:sp>
      <p:sp>
        <p:nvSpPr>
          <p:cNvPr id="3" name="Text 1"/>
          <p:cNvSpPr/>
          <p:nvPr/>
        </p:nvSpPr>
        <p:spPr>
          <a:xfrm>
            <a:off x="5625465" y="1563423"/>
            <a:ext cx="3379470" cy="422315"/>
          </a:xfrm>
          <a:prstGeom prst="rect">
            <a:avLst/>
          </a:prstGeom>
          <a:noFill/>
          <a:ln/>
        </p:spPr>
        <p:txBody>
          <a:bodyPr wrap="none" lIns="0" tIns="0" rIns="0" bIns="0" rtlCol="0" anchor="t"/>
          <a:lstStyle/>
          <a:p>
            <a:pPr marL="0" indent="0" algn="l">
              <a:lnSpc>
                <a:spcPts val="3300"/>
              </a:lnSpc>
              <a:buNone/>
            </a:pPr>
            <a:r>
              <a:rPr lang="en-US" sz="2650">
                <a:solidFill>
                  <a:srgbClr val="FFD9BE"/>
                </a:solidFill>
                <a:ea typeface="Quattrocento" pitchFamily="34" charset="-122"/>
                <a:cs typeface="Quattrocento" pitchFamily="34" charset="-120"/>
              </a:rPr>
              <a:t>Model Improvement</a:t>
            </a:r>
            <a:endParaRPr lang="en-US" sz="2650"/>
          </a:p>
        </p:txBody>
      </p:sp>
      <p:sp>
        <p:nvSpPr>
          <p:cNvPr id="4" name="Text 2"/>
          <p:cNvSpPr/>
          <p:nvPr/>
        </p:nvSpPr>
        <p:spPr>
          <a:xfrm>
            <a:off x="4222493" y="2333041"/>
            <a:ext cx="6185535" cy="789861"/>
          </a:xfrm>
          <a:prstGeom prst="rect">
            <a:avLst/>
          </a:prstGeom>
          <a:noFill/>
          <a:ln/>
        </p:spPr>
        <p:txBody>
          <a:bodyPr wrap="none" lIns="0" tIns="0" rIns="0" bIns="0" rtlCol="0" anchor="t"/>
          <a:lstStyle/>
          <a:p>
            <a:pPr marL="0" indent="0" algn="ctr">
              <a:lnSpc>
                <a:spcPts val="6200"/>
              </a:lnSpc>
              <a:buNone/>
            </a:pPr>
            <a:r>
              <a:rPr lang="en-US" sz="6200">
                <a:solidFill>
                  <a:srgbClr val="F9EEE7"/>
                </a:solidFill>
                <a:ea typeface="Quattrocento" pitchFamily="34" charset="-122"/>
                <a:cs typeface="Quattrocento" pitchFamily="34" charset="-120"/>
              </a:rPr>
              <a:t>0.90</a:t>
            </a:r>
            <a:endParaRPr lang="en-US" sz="6200"/>
          </a:p>
        </p:txBody>
      </p:sp>
      <p:sp>
        <p:nvSpPr>
          <p:cNvPr id="5" name="Text 3"/>
          <p:cNvSpPr/>
          <p:nvPr/>
        </p:nvSpPr>
        <p:spPr>
          <a:xfrm>
            <a:off x="5907108" y="3421986"/>
            <a:ext cx="2816185" cy="351949"/>
          </a:xfrm>
          <a:prstGeom prst="rect">
            <a:avLst/>
          </a:prstGeom>
          <a:noFill/>
          <a:ln/>
        </p:spPr>
        <p:txBody>
          <a:bodyPr wrap="none" lIns="0" tIns="0" rIns="0" bIns="0" rtlCol="0" anchor="t"/>
          <a:lstStyle/>
          <a:p>
            <a:pPr marL="0" indent="0" algn="ctr">
              <a:lnSpc>
                <a:spcPts val="2750"/>
              </a:lnSpc>
              <a:buNone/>
            </a:pPr>
            <a:r>
              <a:rPr lang="en-US" sz="2200">
                <a:solidFill>
                  <a:srgbClr val="F9EEE7"/>
                </a:solidFill>
                <a:ea typeface="Quattrocento" pitchFamily="34" charset="-122"/>
                <a:cs typeface="Quattrocento" pitchFamily="34" charset="-120"/>
              </a:rPr>
              <a:t>New Adjusted R²</a:t>
            </a:r>
            <a:endParaRPr lang="en-US" sz="2200"/>
          </a:p>
        </p:txBody>
      </p:sp>
      <p:sp>
        <p:nvSpPr>
          <p:cNvPr id="6" name="Text 4"/>
          <p:cNvSpPr/>
          <p:nvPr/>
        </p:nvSpPr>
        <p:spPr>
          <a:xfrm>
            <a:off x="4222493" y="4013251"/>
            <a:ext cx="6185535" cy="383024"/>
          </a:xfrm>
          <a:prstGeom prst="rect">
            <a:avLst/>
          </a:prstGeom>
          <a:noFill/>
          <a:ln/>
        </p:spPr>
        <p:txBody>
          <a:bodyPr wrap="none" lIns="0" tIns="0" rIns="0" bIns="0" rtlCol="0" anchor="t"/>
          <a:lstStyle/>
          <a:p>
            <a:pPr marL="0" indent="0" algn="ctr">
              <a:lnSpc>
                <a:spcPts val="3000"/>
              </a:lnSpc>
              <a:buNone/>
            </a:pPr>
            <a:r>
              <a:rPr lang="en-US" sz="1850">
                <a:solidFill>
                  <a:srgbClr val="F9EEE7"/>
                </a:solidFill>
                <a:ea typeface="Quattrocento" pitchFamily="34" charset="-122"/>
                <a:cs typeface="Quattrocento" pitchFamily="34" charset="-120"/>
              </a:rPr>
              <a:t>Dramatic improvement from 0.66</a:t>
            </a:r>
            <a:endParaRPr lang="en-US" sz="1850"/>
          </a:p>
        </p:txBody>
      </p:sp>
      <p:pic>
        <p:nvPicPr>
          <p:cNvPr id="13" name="Picture 12">
            <a:extLst>
              <a:ext uri="{FF2B5EF4-FFF2-40B4-BE49-F238E27FC236}">
                <a16:creationId xmlns:a16="http://schemas.microsoft.com/office/drawing/2014/main" id="{FEA44572-8618-72B9-B63C-7860A09CFA3C}"/>
              </a:ext>
            </a:extLst>
          </p:cNvPr>
          <p:cNvPicPr>
            <a:picLocks noChangeAspect="1"/>
          </p:cNvPicPr>
          <p:nvPr/>
        </p:nvPicPr>
        <p:blipFill>
          <a:blip r:embed="rId3"/>
          <a:stretch>
            <a:fillRect/>
          </a:stretch>
        </p:blipFill>
        <p:spPr>
          <a:xfrm>
            <a:off x="2490504" y="5766303"/>
            <a:ext cx="2400635" cy="1124107"/>
          </a:xfrm>
          <a:prstGeom prst="rect">
            <a:avLst/>
          </a:prstGeom>
        </p:spPr>
      </p:pic>
      <p:pic>
        <p:nvPicPr>
          <p:cNvPr id="15" name="Picture 14">
            <a:extLst>
              <a:ext uri="{FF2B5EF4-FFF2-40B4-BE49-F238E27FC236}">
                <a16:creationId xmlns:a16="http://schemas.microsoft.com/office/drawing/2014/main" id="{B9264F5B-9C35-4D97-CC39-0B48C7E81D12}"/>
              </a:ext>
            </a:extLst>
          </p:cNvPr>
          <p:cNvPicPr>
            <a:picLocks noChangeAspect="1"/>
          </p:cNvPicPr>
          <p:nvPr/>
        </p:nvPicPr>
        <p:blipFill>
          <a:blip r:embed="rId4"/>
          <a:stretch>
            <a:fillRect/>
          </a:stretch>
        </p:blipFill>
        <p:spPr>
          <a:xfrm>
            <a:off x="5012492" y="5775829"/>
            <a:ext cx="3124636" cy="1114581"/>
          </a:xfrm>
          <a:prstGeom prst="rect">
            <a:avLst/>
          </a:prstGeom>
        </p:spPr>
      </p:pic>
      <p:pic>
        <p:nvPicPr>
          <p:cNvPr id="17" name="Picture 16">
            <a:extLst>
              <a:ext uri="{FF2B5EF4-FFF2-40B4-BE49-F238E27FC236}">
                <a16:creationId xmlns:a16="http://schemas.microsoft.com/office/drawing/2014/main" id="{8F29CE7C-61ED-D568-4D31-2EC3B5334405}"/>
              </a:ext>
            </a:extLst>
          </p:cNvPr>
          <p:cNvPicPr>
            <a:picLocks noChangeAspect="1"/>
          </p:cNvPicPr>
          <p:nvPr/>
        </p:nvPicPr>
        <p:blipFill>
          <a:blip r:embed="rId5"/>
          <a:stretch>
            <a:fillRect/>
          </a:stretch>
        </p:blipFill>
        <p:spPr>
          <a:xfrm>
            <a:off x="8463198" y="5361433"/>
            <a:ext cx="4267796" cy="1933845"/>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2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694134" y="3501271"/>
            <a:ext cx="4988838" cy="4324469"/>
          </a:xfrm>
          <a:prstGeom prst="rect">
            <a:avLst/>
          </a:prstGeom>
        </p:spPr>
      </p:pic>
      <p:pic>
        <p:nvPicPr>
          <p:cNvPr id="3" name="Image 1" descr="preencoded.png"/>
          <p:cNvPicPr>
            <a:picLocks noChangeAspect="1"/>
          </p:cNvPicPr>
          <p:nvPr/>
        </p:nvPicPr>
        <p:blipFill>
          <a:blip r:embed="rId4"/>
          <a:stretch>
            <a:fillRect/>
          </a:stretch>
        </p:blipFill>
        <p:spPr>
          <a:xfrm>
            <a:off x="8478036" y="534266"/>
            <a:ext cx="4800838" cy="2650927"/>
          </a:xfrm>
          <a:prstGeom prst="rect">
            <a:avLst/>
          </a:prstGeom>
        </p:spPr>
      </p:pic>
      <p:pic>
        <p:nvPicPr>
          <p:cNvPr id="4" name="Image 2" descr="preencoded.png"/>
          <p:cNvPicPr>
            <a:picLocks noChangeAspect="1"/>
          </p:cNvPicPr>
          <p:nvPr/>
        </p:nvPicPr>
        <p:blipFill>
          <a:blip r:embed="rId5"/>
          <a:stretch>
            <a:fillRect/>
          </a:stretch>
        </p:blipFill>
        <p:spPr>
          <a:xfrm>
            <a:off x="6084999" y="3698049"/>
            <a:ext cx="7193875" cy="2692718"/>
          </a:xfrm>
          <a:prstGeom prst="rect">
            <a:avLst/>
          </a:prstGeom>
        </p:spPr>
      </p:pic>
      <p:sp>
        <p:nvSpPr>
          <p:cNvPr id="6" name="Text 0"/>
          <p:cNvSpPr/>
          <p:nvPr/>
        </p:nvSpPr>
        <p:spPr>
          <a:xfrm>
            <a:off x="9576435" y="7556063"/>
            <a:ext cx="4367332" cy="269677"/>
          </a:xfrm>
          <a:prstGeom prst="rect">
            <a:avLst/>
          </a:prstGeom>
          <a:noFill/>
          <a:ln/>
        </p:spPr>
        <p:txBody>
          <a:bodyPr wrap="none" lIns="0" tIns="0" rIns="0" bIns="0" rtlCol="0" anchor="t"/>
          <a:lstStyle/>
          <a:p>
            <a:pPr marL="0" indent="0" algn="l">
              <a:lnSpc>
                <a:spcPts val="2100"/>
              </a:lnSpc>
              <a:buNone/>
            </a:pPr>
            <a:endParaRPr lang="en-US" sz="1300"/>
          </a:p>
        </p:txBody>
      </p:sp>
      <p:sp>
        <p:nvSpPr>
          <p:cNvPr id="7" name="Text 5"/>
          <p:cNvSpPr/>
          <p:nvPr/>
        </p:nvSpPr>
        <p:spPr>
          <a:xfrm>
            <a:off x="694134" y="679200"/>
            <a:ext cx="3947398" cy="422315"/>
          </a:xfrm>
          <a:prstGeom prst="rect">
            <a:avLst/>
          </a:prstGeom>
          <a:noFill/>
          <a:ln/>
        </p:spPr>
        <p:txBody>
          <a:bodyPr wrap="none" lIns="0" tIns="0" rIns="0" bIns="0" rtlCol="0" anchor="t"/>
          <a:lstStyle/>
          <a:p>
            <a:pPr marL="0" indent="0" algn="l">
              <a:lnSpc>
                <a:spcPts val="3300"/>
              </a:lnSpc>
              <a:buNone/>
            </a:pPr>
            <a:r>
              <a:rPr lang="en-US" sz="2650">
                <a:solidFill>
                  <a:srgbClr val="FFD9BE"/>
                </a:solidFill>
                <a:ea typeface="Quattrocento" pitchFamily="34" charset="-122"/>
                <a:cs typeface="Quattrocento" pitchFamily="34" charset="-120"/>
              </a:rPr>
              <a:t>Diagnostic Improvements</a:t>
            </a:r>
            <a:endParaRPr lang="en-US" sz="2650"/>
          </a:p>
        </p:txBody>
      </p:sp>
      <p:sp>
        <p:nvSpPr>
          <p:cNvPr id="8" name="Text 6"/>
          <p:cNvSpPr/>
          <p:nvPr/>
        </p:nvSpPr>
        <p:spPr>
          <a:xfrm>
            <a:off x="694134" y="1340830"/>
            <a:ext cx="6185535" cy="383024"/>
          </a:xfrm>
          <a:prstGeom prst="rect">
            <a:avLst/>
          </a:prstGeom>
          <a:noFill/>
          <a:ln/>
        </p:spPr>
        <p:txBody>
          <a:bodyPr wrap="none" lIns="0" tIns="0" rIns="0" bIns="0" rtlCol="0" anchor="t"/>
          <a:lstStyle/>
          <a:p>
            <a:pPr marL="342900" indent="-342900" algn="l">
              <a:lnSpc>
                <a:spcPts val="3000"/>
              </a:lnSpc>
              <a:buSzPct val="100000"/>
              <a:buChar char="•"/>
            </a:pPr>
            <a:r>
              <a:rPr lang="en-US" sz="1850">
                <a:solidFill>
                  <a:srgbClr val="F9EEE7"/>
                </a:solidFill>
                <a:ea typeface="Quattrocento" pitchFamily="34" charset="-122"/>
                <a:cs typeface="Quattrocento" pitchFamily="34" charset="-120"/>
              </a:rPr>
              <a:t>Residuals more normally distributed</a:t>
            </a:r>
            <a:endParaRPr lang="en-US" sz="1850"/>
          </a:p>
        </p:txBody>
      </p:sp>
      <p:sp>
        <p:nvSpPr>
          <p:cNvPr id="9" name="Text 7"/>
          <p:cNvSpPr/>
          <p:nvPr/>
        </p:nvSpPr>
        <p:spPr>
          <a:xfrm>
            <a:off x="694134" y="1807555"/>
            <a:ext cx="6185535" cy="383024"/>
          </a:xfrm>
          <a:prstGeom prst="rect">
            <a:avLst/>
          </a:prstGeom>
          <a:noFill/>
          <a:ln/>
        </p:spPr>
        <p:txBody>
          <a:bodyPr wrap="none" lIns="0" tIns="0" rIns="0" bIns="0" rtlCol="0" anchor="t"/>
          <a:lstStyle/>
          <a:p>
            <a:pPr marL="342900" indent="-342900" algn="l">
              <a:lnSpc>
                <a:spcPts val="3000"/>
              </a:lnSpc>
              <a:buSzPct val="100000"/>
              <a:buChar char="•"/>
            </a:pPr>
            <a:r>
              <a:rPr lang="en-US" sz="1850">
                <a:solidFill>
                  <a:srgbClr val="F9EEE7"/>
                </a:solidFill>
                <a:ea typeface="Quattrocento" pitchFamily="34" charset="-122"/>
                <a:cs typeface="Quattrocento" pitchFamily="34" charset="-120"/>
              </a:rPr>
              <a:t>Greatly reduced skewness</a:t>
            </a:r>
            <a:endParaRPr lang="en-US" sz="1850"/>
          </a:p>
        </p:txBody>
      </p:sp>
      <p:sp>
        <p:nvSpPr>
          <p:cNvPr id="10" name="Text 8"/>
          <p:cNvSpPr/>
          <p:nvPr/>
        </p:nvSpPr>
        <p:spPr>
          <a:xfrm>
            <a:off x="694134" y="2274280"/>
            <a:ext cx="6185535" cy="383024"/>
          </a:xfrm>
          <a:prstGeom prst="rect">
            <a:avLst/>
          </a:prstGeom>
          <a:noFill/>
          <a:ln/>
        </p:spPr>
        <p:txBody>
          <a:bodyPr wrap="none" lIns="0" tIns="0" rIns="0" bIns="0" rtlCol="0" anchor="t"/>
          <a:lstStyle/>
          <a:p>
            <a:pPr marL="342900" indent="-342900" algn="l">
              <a:lnSpc>
                <a:spcPts val="3000"/>
              </a:lnSpc>
              <a:buSzPct val="100000"/>
              <a:buChar char="•"/>
            </a:pPr>
            <a:r>
              <a:rPr lang="en-US" sz="1850">
                <a:solidFill>
                  <a:srgbClr val="F9EEE7"/>
                </a:solidFill>
                <a:ea typeface="Quattrocento" pitchFamily="34" charset="-122"/>
                <a:cs typeface="Quattrocento" pitchFamily="34" charset="-120"/>
              </a:rPr>
              <a:t>Homoscedasticity substantially improved</a:t>
            </a:r>
            <a:endParaRPr lang="en-US" sz="1850"/>
          </a:p>
        </p:txBody>
      </p:sp>
      <p:sp>
        <p:nvSpPr>
          <p:cNvPr id="11" name="Text 9"/>
          <p:cNvSpPr/>
          <p:nvPr/>
        </p:nvSpPr>
        <p:spPr>
          <a:xfrm>
            <a:off x="694134" y="2741005"/>
            <a:ext cx="6185535" cy="383024"/>
          </a:xfrm>
          <a:prstGeom prst="rect">
            <a:avLst/>
          </a:prstGeom>
          <a:noFill/>
          <a:ln/>
        </p:spPr>
        <p:txBody>
          <a:bodyPr wrap="none" lIns="0" tIns="0" rIns="0" bIns="0" rtlCol="0" anchor="t"/>
          <a:lstStyle/>
          <a:p>
            <a:pPr marL="342900" indent="-342900" algn="l">
              <a:lnSpc>
                <a:spcPts val="3000"/>
              </a:lnSpc>
              <a:buSzPct val="100000"/>
              <a:buChar char="•"/>
            </a:pPr>
            <a:r>
              <a:rPr lang="en-US" sz="1850">
                <a:solidFill>
                  <a:srgbClr val="F9EEE7"/>
                </a:solidFill>
                <a:ea typeface="Quattrocento" pitchFamily="34" charset="-122"/>
                <a:cs typeface="Quattrocento" pitchFamily="34" charset="-120"/>
              </a:rPr>
              <a:t>Clearer linear patterns</a:t>
            </a:r>
            <a:endParaRPr lang="en-US" sz="185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837724" y="706160"/>
            <a:ext cx="5632490" cy="704017"/>
          </a:xfrm>
          <a:prstGeom prst="rect">
            <a:avLst/>
          </a:prstGeom>
          <a:noFill/>
          <a:ln/>
        </p:spPr>
        <p:txBody>
          <a:bodyPr wrap="none" lIns="0" tIns="0" rIns="0" bIns="0" rtlCol="0" anchor="t"/>
          <a:lstStyle/>
          <a:p>
            <a:pPr marL="0" indent="0" algn="l">
              <a:lnSpc>
                <a:spcPts val="5500"/>
              </a:lnSpc>
              <a:buNone/>
            </a:pPr>
            <a:r>
              <a:rPr lang="en-US" sz="4400">
                <a:solidFill>
                  <a:srgbClr val="FFD9BE"/>
                </a:solidFill>
                <a:ea typeface="Quattrocento" pitchFamily="34" charset="-122"/>
                <a:cs typeface="Quattrocento" pitchFamily="34" charset="-120"/>
              </a:rPr>
              <a:t>Research Questions</a:t>
            </a:r>
            <a:endParaRPr lang="en-US" sz="4400"/>
          </a:p>
        </p:txBody>
      </p:sp>
      <p:sp>
        <p:nvSpPr>
          <p:cNvPr id="3" name="Shape 1"/>
          <p:cNvSpPr/>
          <p:nvPr/>
        </p:nvSpPr>
        <p:spPr>
          <a:xfrm>
            <a:off x="837724" y="1888927"/>
            <a:ext cx="6357818" cy="2697599"/>
          </a:xfrm>
          <a:prstGeom prst="roundRect">
            <a:avLst>
              <a:gd name="adj" fmla="val 1331"/>
            </a:avLst>
          </a:prstGeom>
          <a:solidFill>
            <a:srgbClr val="315251"/>
          </a:solidFill>
          <a:ln/>
        </p:spPr>
        <p:txBody>
          <a:bodyPr/>
          <a:lstStyle/>
          <a:p>
            <a:endParaRPr lang="en-US"/>
          </a:p>
        </p:txBody>
      </p:sp>
      <p:sp>
        <p:nvSpPr>
          <p:cNvPr id="4" name="Shape 2"/>
          <p:cNvSpPr/>
          <p:nvPr/>
        </p:nvSpPr>
        <p:spPr>
          <a:xfrm>
            <a:off x="1077039" y="2128242"/>
            <a:ext cx="718066" cy="718066"/>
          </a:xfrm>
          <a:prstGeom prst="roundRect">
            <a:avLst>
              <a:gd name="adj" fmla="val 12732932"/>
            </a:avLst>
          </a:prstGeom>
          <a:solidFill>
            <a:srgbClr val="EF9C82"/>
          </a:solidFill>
          <a:ln/>
        </p:spPr>
        <p:txBody>
          <a:bodyPr/>
          <a:lstStyle/>
          <a:p>
            <a:endParaRPr lang="en-US"/>
          </a:p>
        </p:txBody>
      </p:sp>
      <p:pic>
        <p:nvPicPr>
          <p:cNvPr id="5"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74445" y="2325648"/>
            <a:ext cx="323136" cy="323136"/>
          </a:xfrm>
          <a:prstGeom prst="rect">
            <a:avLst/>
          </a:prstGeom>
        </p:spPr>
      </p:pic>
      <p:sp>
        <p:nvSpPr>
          <p:cNvPr id="6" name="Text 3"/>
          <p:cNvSpPr/>
          <p:nvPr/>
        </p:nvSpPr>
        <p:spPr>
          <a:xfrm>
            <a:off x="1077039" y="3085624"/>
            <a:ext cx="2816185" cy="351949"/>
          </a:xfrm>
          <a:prstGeom prst="rect">
            <a:avLst/>
          </a:prstGeom>
          <a:noFill/>
          <a:ln/>
        </p:spPr>
        <p:txBody>
          <a:bodyPr wrap="none" lIns="0" tIns="0" rIns="0" bIns="0" rtlCol="0" anchor="t"/>
          <a:lstStyle/>
          <a:p>
            <a:pPr marL="0" indent="0" algn="l">
              <a:lnSpc>
                <a:spcPts val="2750"/>
              </a:lnSpc>
              <a:buNone/>
            </a:pPr>
            <a:r>
              <a:rPr lang="en-US" sz="2200">
                <a:solidFill>
                  <a:srgbClr val="F9EEE7"/>
                </a:solidFill>
                <a:ea typeface="Quattrocento" pitchFamily="34" charset="-122"/>
                <a:cs typeface="Quattrocento" pitchFamily="34" charset="-120"/>
              </a:rPr>
              <a:t>Strongest Predictors</a:t>
            </a:r>
            <a:endParaRPr lang="en-US" sz="2200"/>
          </a:p>
        </p:txBody>
      </p:sp>
      <p:sp>
        <p:nvSpPr>
          <p:cNvPr id="7" name="Text 4"/>
          <p:cNvSpPr/>
          <p:nvPr/>
        </p:nvSpPr>
        <p:spPr>
          <a:xfrm>
            <a:off x="1077039" y="3581162"/>
            <a:ext cx="5879187" cy="766048"/>
          </a:xfrm>
          <a:prstGeom prst="rect">
            <a:avLst/>
          </a:prstGeom>
          <a:noFill/>
          <a:ln/>
        </p:spPr>
        <p:txBody>
          <a:bodyPr wrap="square" lIns="0" tIns="0" rIns="0" bIns="0" rtlCol="0" anchor="t"/>
          <a:lstStyle/>
          <a:p>
            <a:pPr marL="0" indent="0" algn="l">
              <a:lnSpc>
                <a:spcPts val="3000"/>
              </a:lnSpc>
              <a:buNone/>
            </a:pPr>
            <a:r>
              <a:rPr lang="en-US" sz="1850">
                <a:solidFill>
                  <a:srgbClr val="F9EEE7"/>
                </a:solidFill>
                <a:ea typeface="Quattrocento" pitchFamily="34" charset="-122"/>
                <a:cs typeface="Quattrocento" pitchFamily="34" charset="-120"/>
              </a:rPr>
              <a:t>Which factors have the strongest relationship with exam score?</a:t>
            </a:r>
            <a:endParaRPr lang="en-US" sz="1850"/>
          </a:p>
        </p:txBody>
      </p:sp>
      <p:sp>
        <p:nvSpPr>
          <p:cNvPr id="8" name="Shape 5"/>
          <p:cNvSpPr/>
          <p:nvPr/>
        </p:nvSpPr>
        <p:spPr>
          <a:xfrm>
            <a:off x="7434858" y="1888927"/>
            <a:ext cx="6357818" cy="2697599"/>
          </a:xfrm>
          <a:prstGeom prst="roundRect">
            <a:avLst>
              <a:gd name="adj" fmla="val 1331"/>
            </a:avLst>
          </a:prstGeom>
          <a:solidFill>
            <a:srgbClr val="315251"/>
          </a:solidFill>
          <a:ln/>
        </p:spPr>
        <p:txBody>
          <a:bodyPr/>
          <a:lstStyle/>
          <a:p>
            <a:endParaRPr lang="en-US"/>
          </a:p>
        </p:txBody>
      </p:sp>
      <p:sp>
        <p:nvSpPr>
          <p:cNvPr id="9" name="Shape 6"/>
          <p:cNvSpPr/>
          <p:nvPr/>
        </p:nvSpPr>
        <p:spPr>
          <a:xfrm>
            <a:off x="7674173" y="2128242"/>
            <a:ext cx="718066" cy="718066"/>
          </a:xfrm>
          <a:prstGeom prst="roundRect">
            <a:avLst>
              <a:gd name="adj" fmla="val 12732932"/>
            </a:avLst>
          </a:prstGeom>
          <a:solidFill>
            <a:srgbClr val="EF9C82"/>
          </a:solidFill>
          <a:ln/>
        </p:spPr>
        <p:txBody>
          <a:bodyPr/>
          <a:lstStyle/>
          <a:p>
            <a:endParaRPr lang="en-US"/>
          </a:p>
        </p:txBody>
      </p:sp>
      <p:pic>
        <p:nvPicPr>
          <p:cNvPr id="10" name="Image 1"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871579" y="2325648"/>
            <a:ext cx="323136" cy="323136"/>
          </a:xfrm>
          <a:prstGeom prst="rect">
            <a:avLst/>
          </a:prstGeom>
        </p:spPr>
      </p:pic>
      <p:sp>
        <p:nvSpPr>
          <p:cNvPr id="11" name="Text 7"/>
          <p:cNvSpPr/>
          <p:nvPr/>
        </p:nvSpPr>
        <p:spPr>
          <a:xfrm>
            <a:off x="7674173" y="3085624"/>
            <a:ext cx="2816185" cy="351949"/>
          </a:xfrm>
          <a:prstGeom prst="rect">
            <a:avLst/>
          </a:prstGeom>
          <a:noFill/>
          <a:ln/>
        </p:spPr>
        <p:txBody>
          <a:bodyPr wrap="none" lIns="0" tIns="0" rIns="0" bIns="0" rtlCol="0" anchor="t"/>
          <a:lstStyle/>
          <a:p>
            <a:pPr marL="0" indent="0" algn="l">
              <a:lnSpc>
                <a:spcPts val="2750"/>
              </a:lnSpc>
              <a:buNone/>
            </a:pPr>
            <a:r>
              <a:rPr lang="en-US" sz="2200">
                <a:solidFill>
                  <a:srgbClr val="F9EEE7"/>
                </a:solidFill>
                <a:ea typeface="Quattrocento" pitchFamily="34" charset="-122"/>
                <a:cs typeface="Quattrocento" pitchFamily="34" charset="-120"/>
              </a:rPr>
              <a:t>Combined Effects</a:t>
            </a:r>
            <a:endParaRPr lang="en-US" sz="2200"/>
          </a:p>
        </p:txBody>
      </p:sp>
      <p:sp>
        <p:nvSpPr>
          <p:cNvPr id="12" name="Text 8"/>
          <p:cNvSpPr/>
          <p:nvPr/>
        </p:nvSpPr>
        <p:spPr>
          <a:xfrm>
            <a:off x="7674173" y="3581162"/>
            <a:ext cx="5879187" cy="766048"/>
          </a:xfrm>
          <a:prstGeom prst="rect">
            <a:avLst/>
          </a:prstGeom>
          <a:noFill/>
          <a:ln/>
        </p:spPr>
        <p:txBody>
          <a:bodyPr wrap="square" lIns="0" tIns="0" rIns="0" bIns="0" rtlCol="0" anchor="t"/>
          <a:lstStyle/>
          <a:p>
            <a:pPr marL="0" indent="0" algn="l">
              <a:lnSpc>
                <a:spcPts val="3000"/>
              </a:lnSpc>
              <a:buNone/>
            </a:pPr>
            <a:r>
              <a:rPr lang="en-US" sz="1850">
                <a:solidFill>
                  <a:srgbClr val="F9EEE7"/>
                </a:solidFill>
                <a:ea typeface="Quattrocento" pitchFamily="34" charset="-122"/>
                <a:cs typeface="Quattrocento" pitchFamily="34" charset="-120"/>
              </a:rPr>
              <a:t>Do behavioral, environmental, and parental predictors remain significant when evaluated together?</a:t>
            </a:r>
            <a:endParaRPr lang="en-US" sz="1850"/>
          </a:p>
        </p:txBody>
      </p:sp>
      <p:sp>
        <p:nvSpPr>
          <p:cNvPr id="13" name="Shape 9"/>
          <p:cNvSpPr/>
          <p:nvPr/>
        </p:nvSpPr>
        <p:spPr>
          <a:xfrm>
            <a:off x="837724" y="4825841"/>
            <a:ext cx="6357818" cy="2697599"/>
          </a:xfrm>
          <a:prstGeom prst="roundRect">
            <a:avLst>
              <a:gd name="adj" fmla="val 1331"/>
            </a:avLst>
          </a:prstGeom>
          <a:solidFill>
            <a:srgbClr val="315251"/>
          </a:solidFill>
          <a:ln/>
        </p:spPr>
        <p:txBody>
          <a:bodyPr/>
          <a:lstStyle/>
          <a:p>
            <a:endParaRPr lang="en-US"/>
          </a:p>
        </p:txBody>
      </p:sp>
      <p:sp>
        <p:nvSpPr>
          <p:cNvPr id="14" name="Shape 10"/>
          <p:cNvSpPr/>
          <p:nvPr/>
        </p:nvSpPr>
        <p:spPr>
          <a:xfrm>
            <a:off x="1077039" y="5065157"/>
            <a:ext cx="718066" cy="718066"/>
          </a:xfrm>
          <a:prstGeom prst="roundRect">
            <a:avLst>
              <a:gd name="adj" fmla="val 12732932"/>
            </a:avLst>
          </a:prstGeom>
          <a:solidFill>
            <a:srgbClr val="EF9C82"/>
          </a:solidFill>
          <a:ln/>
        </p:spPr>
        <p:txBody>
          <a:bodyPr/>
          <a:lstStyle/>
          <a:p>
            <a:endParaRPr lang="en-US"/>
          </a:p>
        </p:txBody>
      </p:sp>
      <p:pic>
        <p:nvPicPr>
          <p:cNvPr id="15" name="Image 2"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274445" y="5262563"/>
            <a:ext cx="323136" cy="323136"/>
          </a:xfrm>
          <a:prstGeom prst="rect">
            <a:avLst/>
          </a:prstGeom>
        </p:spPr>
      </p:pic>
      <p:sp>
        <p:nvSpPr>
          <p:cNvPr id="16" name="Text 11"/>
          <p:cNvSpPr/>
          <p:nvPr/>
        </p:nvSpPr>
        <p:spPr>
          <a:xfrm>
            <a:off x="1077039" y="6022538"/>
            <a:ext cx="2816185" cy="351949"/>
          </a:xfrm>
          <a:prstGeom prst="rect">
            <a:avLst/>
          </a:prstGeom>
          <a:noFill/>
          <a:ln/>
        </p:spPr>
        <p:txBody>
          <a:bodyPr wrap="none" lIns="0" tIns="0" rIns="0" bIns="0" rtlCol="0" anchor="t"/>
          <a:lstStyle/>
          <a:p>
            <a:pPr marL="0" indent="0" algn="l">
              <a:lnSpc>
                <a:spcPts val="2750"/>
              </a:lnSpc>
              <a:buNone/>
            </a:pPr>
            <a:r>
              <a:rPr lang="en-US" sz="2200">
                <a:solidFill>
                  <a:srgbClr val="F9EEE7"/>
                </a:solidFill>
                <a:ea typeface="Quattrocento" pitchFamily="34" charset="-122"/>
                <a:cs typeface="Quattrocento" pitchFamily="34" charset="-120"/>
              </a:rPr>
              <a:t>Model Complexity</a:t>
            </a:r>
            <a:endParaRPr lang="en-US" sz="2200"/>
          </a:p>
        </p:txBody>
      </p:sp>
      <p:sp>
        <p:nvSpPr>
          <p:cNvPr id="17" name="Text 12"/>
          <p:cNvSpPr/>
          <p:nvPr/>
        </p:nvSpPr>
        <p:spPr>
          <a:xfrm>
            <a:off x="1077039" y="6518077"/>
            <a:ext cx="5879187" cy="766048"/>
          </a:xfrm>
          <a:prstGeom prst="rect">
            <a:avLst/>
          </a:prstGeom>
          <a:noFill/>
          <a:ln/>
        </p:spPr>
        <p:txBody>
          <a:bodyPr wrap="square" lIns="0" tIns="0" rIns="0" bIns="0" rtlCol="0" anchor="t"/>
          <a:lstStyle/>
          <a:p>
            <a:pPr marL="0" indent="0" algn="l">
              <a:lnSpc>
                <a:spcPts val="3000"/>
              </a:lnSpc>
              <a:buNone/>
            </a:pPr>
            <a:r>
              <a:rPr lang="en-US" sz="1850">
                <a:solidFill>
                  <a:srgbClr val="F9EEE7"/>
                </a:solidFill>
                <a:ea typeface="Quattrocento" pitchFamily="34" charset="-122"/>
                <a:cs typeface="Quattrocento" pitchFamily="34" charset="-120"/>
              </a:rPr>
              <a:t>Do interaction or nonlinear effects improve prediction accuracy?</a:t>
            </a:r>
            <a:endParaRPr lang="en-US" sz="1850"/>
          </a:p>
        </p:txBody>
      </p:sp>
      <p:sp>
        <p:nvSpPr>
          <p:cNvPr id="18" name="Shape 13"/>
          <p:cNvSpPr/>
          <p:nvPr/>
        </p:nvSpPr>
        <p:spPr>
          <a:xfrm>
            <a:off x="7434858" y="4825841"/>
            <a:ext cx="6357818" cy="2697599"/>
          </a:xfrm>
          <a:prstGeom prst="roundRect">
            <a:avLst>
              <a:gd name="adj" fmla="val 1331"/>
            </a:avLst>
          </a:prstGeom>
          <a:solidFill>
            <a:srgbClr val="315251"/>
          </a:solidFill>
          <a:ln/>
        </p:spPr>
        <p:txBody>
          <a:bodyPr/>
          <a:lstStyle/>
          <a:p>
            <a:endParaRPr lang="en-US"/>
          </a:p>
        </p:txBody>
      </p:sp>
      <p:sp>
        <p:nvSpPr>
          <p:cNvPr id="19" name="Shape 14"/>
          <p:cNvSpPr/>
          <p:nvPr/>
        </p:nvSpPr>
        <p:spPr>
          <a:xfrm>
            <a:off x="7674173" y="5065157"/>
            <a:ext cx="718066" cy="718066"/>
          </a:xfrm>
          <a:prstGeom prst="roundRect">
            <a:avLst>
              <a:gd name="adj" fmla="val 12732932"/>
            </a:avLst>
          </a:prstGeom>
          <a:solidFill>
            <a:srgbClr val="EF9C82"/>
          </a:solidFill>
          <a:ln/>
        </p:spPr>
        <p:txBody>
          <a:bodyPr/>
          <a:lstStyle/>
          <a:p>
            <a:endParaRPr lang="en-US"/>
          </a:p>
        </p:txBody>
      </p:sp>
      <p:pic>
        <p:nvPicPr>
          <p:cNvPr id="20" name="Image 3" descr="preencoded.png"/>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871579" y="5262563"/>
            <a:ext cx="323136" cy="323136"/>
          </a:xfrm>
          <a:prstGeom prst="rect">
            <a:avLst/>
          </a:prstGeom>
        </p:spPr>
      </p:pic>
      <p:sp>
        <p:nvSpPr>
          <p:cNvPr id="21" name="Text 15"/>
          <p:cNvSpPr/>
          <p:nvPr/>
        </p:nvSpPr>
        <p:spPr>
          <a:xfrm>
            <a:off x="7674173" y="6022538"/>
            <a:ext cx="2816185" cy="351949"/>
          </a:xfrm>
          <a:prstGeom prst="rect">
            <a:avLst/>
          </a:prstGeom>
          <a:noFill/>
          <a:ln/>
        </p:spPr>
        <p:txBody>
          <a:bodyPr wrap="none" lIns="0" tIns="0" rIns="0" bIns="0" rtlCol="0" anchor="t"/>
          <a:lstStyle/>
          <a:p>
            <a:pPr marL="0" indent="0" algn="l">
              <a:lnSpc>
                <a:spcPts val="2750"/>
              </a:lnSpc>
              <a:buNone/>
            </a:pPr>
            <a:r>
              <a:rPr lang="en-US" sz="2200">
                <a:solidFill>
                  <a:srgbClr val="F9EEE7"/>
                </a:solidFill>
                <a:ea typeface="Quattrocento" pitchFamily="34" charset="-122"/>
                <a:cs typeface="Quattrocento" pitchFamily="34" charset="-120"/>
              </a:rPr>
              <a:t>Outlier Influence</a:t>
            </a:r>
            <a:endParaRPr lang="en-US" sz="2200"/>
          </a:p>
        </p:txBody>
      </p:sp>
      <p:sp>
        <p:nvSpPr>
          <p:cNvPr id="22" name="Text 16"/>
          <p:cNvSpPr/>
          <p:nvPr/>
        </p:nvSpPr>
        <p:spPr>
          <a:xfrm>
            <a:off x="7674173" y="6518077"/>
            <a:ext cx="5879187" cy="383024"/>
          </a:xfrm>
          <a:prstGeom prst="rect">
            <a:avLst/>
          </a:prstGeom>
          <a:noFill/>
          <a:ln/>
        </p:spPr>
        <p:txBody>
          <a:bodyPr wrap="none" lIns="0" tIns="0" rIns="0" bIns="0" rtlCol="0" anchor="t"/>
          <a:lstStyle/>
          <a:p>
            <a:pPr marL="0" indent="0" algn="l">
              <a:lnSpc>
                <a:spcPts val="3000"/>
              </a:lnSpc>
              <a:buNone/>
            </a:pPr>
            <a:r>
              <a:rPr lang="en-US" sz="1850">
                <a:solidFill>
                  <a:srgbClr val="F9EEE7"/>
                </a:solidFill>
                <a:ea typeface="Quattrocento" pitchFamily="34" charset="-122"/>
                <a:cs typeface="Quattrocento" pitchFamily="34" charset="-120"/>
              </a:rPr>
              <a:t>Are there outliers influencing the results?</a:t>
            </a:r>
            <a:endParaRPr lang="en-US" sz="185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1">
    <p:spTree>
      <p:nvGrpSpPr>
        <p:cNvPr id="1" name=""/>
        <p:cNvGrpSpPr/>
        <p:nvPr/>
      </p:nvGrpSpPr>
      <p:grpSpPr>
        <a:xfrm>
          <a:off x="0" y="0"/>
          <a:ext cx="0" cy="0"/>
          <a:chOff x="0" y="0"/>
          <a:chExt cx="0" cy="0"/>
        </a:xfrm>
      </p:grpSpPr>
      <p:sp>
        <p:nvSpPr>
          <p:cNvPr id="2" name="Text 0"/>
          <p:cNvSpPr/>
          <p:nvPr/>
        </p:nvSpPr>
        <p:spPr>
          <a:xfrm>
            <a:off x="837724" y="1405533"/>
            <a:ext cx="7826335" cy="704017"/>
          </a:xfrm>
          <a:prstGeom prst="rect">
            <a:avLst/>
          </a:prstGeom>
          <a:noFill/>
          <a:ln/>
        </p:spPr>
        <p:txBody>
          <a:bodyPr wrap="none" lIns="0" tIns="0" rIns="0" bIns="0" rtlCol="0" anchor="t"/>
          <a:lstStyle/>
          <a:p>
            <a:pPr marL="0" indent="0" algn="l">
              <a:lnSpc>
                <a:spcPts val="5500"/>
              </a:lnSpc>
              <a:buNone/>
            </a:pPr>
            <a:r>
              <a:rPr lang="en-US" sz="4400">
                <a:solidFill>
                  <a:srgbClr val="FFD9BE"/>
                </a:solidFill>
                <a:latin typeface="Quattrocento" pitchFamily="34" charset="0"/>
                <a:ea typeface="Quattrocento" pitchFamily="34" charset="-122"/>
                <a:cs typeface="Quattrocento" pitchFamily="34" charset="-120"/>
              </a:rPr>
              <a:t>Cross-Validation &amp; Diagnostics</a:t>
            </a:r>
            <a:endParaRPr lang="en-US" sz="4400"/>
          </a:p>
        </p:txBody>
      </p:sp>
      <p:pic>
        <p:nvPicPr>
          <p:cNvPr id="3" name="Image 0" descr="preencoded.png"/>
          <p:cNvPicPr>
            <a:picLocks noChangeAspect="1"/>
          </p:cNvPicPr>
          <p:nvPr/>
        </p:nvPicPr>
        <p:blipFill>
          <a:blip r:embed="rId3"/>
          <a:stretch>
            <a:fillRect/>
          </a:stretch>
        </p:blipFill>
        <p:spPr>
          <a:xfrm>
            <a:off x="837724" y="2737723"/>
            <a:ext cx="4019312" cy="3817144"/>
          </a:xfrm>
          <a:prstGeom prst="rect">
            <a:avLst/>
          </a:prstGeom>
        </p:spPr>
      </p:pic>
      <p:pic>
        <p:nvPicPr>
          <p:cNvPr id="4" name="Image 1" descr="preencoded.png"/>
          <p:cNvPicPr>
            <a:picLocks noChangeAspect="1"/>
          </p:cNvPicPr>
          <p:nvPr/>
        </p:nvPicPr>
        <p:blipFill>
          <a:blip r:embed="rId4"/>
          <a:stretch>
            <a:fillRect/>
          </a:stretch>
        </p:blipFill>
        <p:spPr>
          <a:xfrm>
            <a:off x="5448538" y="2737723"/>
            <a:ext cx="8351639" cy="3452336"/>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2">
    <p:spTree>
      <p:nvGrpSpPr>
        <p:cNvPr id="1" name=""/>
        <p:cNvGrpSpPr/>
        <p:nvPr/>
      </p:nvGrpSpPr>
      <p:grpSpPr>
        <a:xfrm>
          <a:off x="0" y="0"/>
          <a:ext cx="0" cy="0"/>
          <a:chOff x="0" y="0"/>
          <a:chExt cx="0" cy="0"/>
        </a:xfrm>
      </p:grpSpPr>
      <p:sp>
        <p:nvSpPr>
          <p:cNvPr id="3" name="Text 0"/>
          <p:cNvSpPr/>
          <p:nvPr/>
        </p:nvSpPr>
        <p:spPr>
          <a:xfrm>
            <a:off x="631984" y="419815"/>
            <a:ext cx="5350788" cy="668774"/>
          </a:xfrm>
          <a:prstGeom prst="rect">
            <a:avLst/>
          </a:prstGeom>
          <a:noFill/>
          <a:ln/>
        </p:spPr>
        <p:txBody>
          <a:bodyPr wrap="none" lIns="0" tIns="0" rIns="0" bIns="0" rtlCol="0" anchor="t"/>
          <a:lstStyle/>
          <a:p>
            <a:pPr marL="0" indent="0" algn="l">
              <a:lnSpc>
                <a:spcPts val="5250"/>
              </a:lnSpc>
              <a:buNone/>
            </a:pPr>
            <a:r>
              <a:rPr lang="en-US" sz="4200">
                <a:solidFill>
                  <a:srgbClr val="FFD9BE"/>
                </a:solidFill>
                <a:latin typeface="Quattrocento" pitchFamily="34" charset="0"/>
                <a:ea typeface="Quattrocento" pitchFamily="34" charset="-122"/>
                <a:cs typeface="Quattrocento" pitchFamily="34" charset="-120"/>
              </a:rPr>
              <a:t>Final Conclusions</a:t>
            </a:r>
            <a:endParaRPr lang="en-US" sz="4200"/>
          </a:p>
        </p:txBody>
      </p:sp>
      <p:sp>
        <p:nvSpPr>
          <p:cNvPr id="4" name="Shape 1"/>
          <p:cNvSpPr/>
          <p:nvPr/>
        </p:nvSpPr>
        <p:spPr>
          <a:xfrm>
            <a:off x="3307378" y="2058473"/>
            <a:ext cx="7468553" cy="4168378"/>
          </a:xfrm>
          <a:prstGeom prst="roundRect">
            <a:avLst>
              <a:gd name="adj" fmla="val 818"/>
            </a:avLst>
          </a:prstGeom>
          <a:solidFill>
            <a:srgbClr val="315251"/>
          </a:solidFill>
          <a:ln/>
        </p:spPr>
        <p:txBody>
          <a:bodyPr/>
          <a:lstStyle/>
          <a:p>
            <a:endParaRPr lang="en-US"/>
          </a:p>
        </p:txBody>
      </p:sp>
      <p:sp>
        <p:nvSpPr>
          <p:cNvPr id="5" name="Shape 2"/>
          <p:cNvSpPr/>
          <p:nvPr/>
        </p:nvSpPr>
        <p:spPr>
          <a:xfrm>
            <a:off x="3307378" y="2058473"/>
            <a:ext cx="3734276" cy="2448044"/>
          </a:xfrm>
          <a:prstGeom prst="roundRect">
            <a:avLst>
              <a:gd name="adj" fmla="val 1393"/>
            </a:avLst>
          </a:prstGeom>
          <a:solidFill>
            <a:srgbClr val="315251"/>
          </a:solidFill>
          <a:ln/>
        </p:spPr>
        <p:txBody>
          <a:bodyPr/>
          <a:lstStyle/>
          <a:p>
            <a:endParaRPr lang="en-US"/>
          </a:p>
        </p:txBody>
      </p:sp>
      <p:sp>
        <p:nvSpPr>
          <p:cNvPr id="6" name="Text 3"/>
          <p:cNvSpPr/>
          <p:nvPr/>
        </p:nvSpPr>
        <p:spPr>
          <a:xfrm>
            <a:off x="3534787" y="2285883"/>
            <a:ext cx="3210520" cy="401360"/>
          </a:xfrm>
          <a:prstGeom prst="rect">
            <a:avLst/>
          </a:prstGeom>
          <a:noFill/>
          <a:ln/>
        </p:spPr>
        <p:txBody>
          <a:bodyPr wrap="none" lIns="0" tIns="0" rIns="0" bIns="0" rtlCol="0" anchor="t"/>
          <a:lstStyle/>
          <a:p>
            <a:pPr marL="0" indent="0" algn="l">
              <a:lnSpc>
                <a:spcPts val="3150"/>
              </a:lnSpc>
              <a:buNone/>
            </a:pPr>
            <a:r>
              <a:rPr lang="en-US" sz="2500">
                <a:solidFill>
                  <a:srgbClr val="F9EEE7"/>
                </a:solidFill>
                <a:latin typeface="Quattrocento" pitchFamily="34" charset="0"/>
                <a:ea typeface="Quattrocento" pitchFamily="34" charset="-122"/>
                <a:cs typeface="Quattrocento" pitchFamily="34" charset="-120"/>
              </a:rPr>
              <a:t>Behavioral Factors</a:t>
            </a:r>
            <a:endParaRPr lang="en-US" sz="2500"/>
          </a:p>
        </p:txBody>
      </p:sp>
      <p:sp>
        <p:nvSpPr>
          <p:cNvPr id="7" name="Text 4"/>
          <p:cNvSpPr/>
          <p:nvPr/>
        </p:nvSpPr>
        <p:spPr>
          <a:xfrm>
            <a:off x="3534787" y="2823688"/>
            <a:ext cx="3279458" cy="363855"/>
          </a:xfrm>
          <a:prstGeom prst="rect">
            <a:avLst/>
          </a:prstGeom>
          <a:noFill/>
          <a:ln/>
        </p:spPr>
        <p:txBody>
          <a:bodyPr wrap="none" lIns="0" tIns="0" rIns="0" bIns="0" rtlCol="0" anchor="t"/>
          <a:lstStyle/>
          <a:p>
            <a:pPr marL="342900" indent="-342900" algn="l">
              <a:lnSpc>
                <a:spcPts val="2850"/>
              </a:lnSpc>
              <a:buSzPct val="100000"/>
              <a:buChar char="•"/>
            </a:pPr>
            <a:r>
              <a:rPr lang="en-US" sz="1750" b="1">
                <a:solidFill>
                  <a:srgbClr val="EF9C82"/>
                </a:solidFill>
                <a:ea typeface="Quattrocento" pitchFamily="34" charset="-122"/>
                <a:cs typeface="Quattrocento" pitchFamily="34" charset="-120"/>
              </a:rPr>
              <a:t>Previous exam scores</a:t>
            </a:r>
            <a:endParaRPr lang="en-US" sz="1750"/>
          </a:p>
        </p:txBody>
      </p:sp>
      <p:sp>
        <p:nvSpPr>
          <p:cNvPr id="8" name="Text 5"/>
          <p:cNvSpPr/>
          <p:nvPr/>
        </p:nvSpPr>
        <p:spPr>
          <a:xfrm>
            <a:off x="3534787" y="3267077"/>
            <a:ext cx="3279458" cy="363855"/>
          </a:xfrm>
          <a:prstGeom prst="rect">
            <a:avLst/>
          </a:prstGeom>
          <a:noFill/>
          <a:ln/>
        </p:spPr>
        <p:txBody>
          <a:bodyPr wrap="none" lIns="0" tIns="0" rIns="0" bIns="0" rtlCol="0" anchor="t"/>
          <a:lstStyle/>
          <a:p>
            <a:pPr marL="342900" indent="-342900" algn="l">
              <a:lnSpc>
                <a:spcPts val="2850"/>
              </a:lnSpc>
              <a:buSzPct val="100000"/>
              <a:buChar char="•"/>
            </a:pPr>
            <a:r>
              <a:rPr lang="en-US" sz="1750" b="1">
                <a:solidFill>
                  <a:srgbClr val="EF9C82"/>
                </a:solidFill>
                <a:ea typeface="Quattrocento" pitchFamily="34" charset="-122"/>
                <a:cs typeface="Quattrocento" pitchFamily="34" charset="-120"/>
              </a:rPr>
              <a:t>Hours studied</a:t>
            </a:r>
            <a:endParaRPr lang="en-US" sz="1750"/>
          </a:p>
        </p:txBody>
      </p:sp>
      <p:sp>
        <p:nvSpPr>
          <p:cNvPr id="9" name="Text 6"/>
          <p:cNvSpPr/>
          <p:nvPr/>
        </p:nvSpPr>
        <p:spPr>
          <a:xfrm>
            <a:off x="3534787" y="3710466"/>
            <a:ext cx="3279458" cy="363855"/>
          </a:xfrm>
          <a:prstGeom prst="rect">
            <a:avLst/>
          </a:prstGeom>
          <a:noFill/>
          <a:ln/>
        </p:spPr>
        <p:txBody>
          <a:bodyPr wrap="none" lIns="0" tIns="0" rIns="0" bIns="0" rtlCol="0" anchor="t"/>
          <a:lstStyle/>
          <a:p>
            <a:pPr marL="342900" indent="-342900" algn="l">
              <a:lnSpc>
                <a:spcPts val="2850"/>
              </a:lnSpc>
              <a:buSzPct val="100000"/>
              <a:buChar char="•"/>
            </a:pPr>
            <a:r>
              <a:rPr lang="en-US" sz="1750" b="1">
                <a:solidFill>
                  <a:srgbClr val="EF9C82"/>
                </a:solidFill>
                <a:ea typeface="Quattrocento" pitchFamily="34" charset="-122"/>
                <a:cs typeface="Quattrocento" pitchFamily="34" charset="-120"/>
              </a:rPr>
              <a:t>Attendance</a:t>
            </a:r>
            <a:endParaRPr lang="en-US" sz="1750"/>
          </a:p>
        </p:txBody>
      </p:sp>
      <p:sp>
        <p:nvSpPr>
          <p:cNvPr id="10" name="Shape 7"/>
          <p:cNvSpPr/>
          <p:nvPr/>
        </p:nvSpPr>
        <p:spPr>
          <a:xfrm>
            <a:off x="7041654" y="2058473"/>
            <a:ext cx="3734276" cy="2448044"/>
          </a:xfrm>
          <a:prstGeom prst="rect">
            <a:avLst/>
          </a:prstGeom>
          <a:solidFill>
            <a:srgbClr val="315251"/>
          </a:solidFill>
          <a:ln/>
        </p:spPr>
        <p:txBody>
          <a:bodyPr/>
          <a:lstStyle/>
          <a:p>
            <a:endParaRPr lang="en-US"/>
          </a:p>
        </p:txBody>
      </p:sp>
      <p:sp>
        <p:nvSpPr>
          <p:cNvPr id="11" name="Shape 8"/>
          <p:cNvSpPr/>
          <p:nvPr/>
        </p:nvSpPr>
        <p:spPr>
          <a:xfrm>
            <a:off x="7041654" y="2058473"/>
            <a:ext cx="30480" cy="2448044"/>
          </a:xfrm>
          <a:prstGeom prst="roundRect">
            <a:avLst>
              <a:gd name="adj" fmla="val 111915"/>
            </a:avLst>
          </a:prstGeom>
          <a:solidFill>
            <a:srgbClr val="4A6B6A"/>
          </a:solidFill>
          <a:ln/>
        </p:spPr>
        <p:txBody>
          <a:bodyPr/>
          <a:lstStyle/>
          <a:p>
            <a:endParaRPr lang="en-US"/>
          </a:p>
        </p:txBody>
      </p:sp>
      <p:sp>
        <p:nvSpPr>
          <p:cNvPr id="12" name="Text 9"/>
          <p:cNvSpPr/>
          <p:nvPr/>
        </p:nvSpPr>
        <p:spPr>
          <a:xfrm>
            <a:off x="7269063" y="2285883"/>
            <a:ext cx="3210520" cy="401360"/>
          </a:xfrm>
          <a:prstGeom prst="rect">
            <a:avLst/>
          </a:prstGeom>
          <a:noFill/>
          <a:ln/>
        </p:spPr>
        <p:txBody>
          <a:bodyPr wrap="none" lIns="0" tIns="0" rIns="0" bIns="0" rtlCol="0" anchor="t"/>
          <a:lstStyle/>
          <a:p>
            <a:pPr marL="0" indent="0" algn="l">
              <a:lnSpc>
                <a:spcPts val="3150"/>
              </a:lnSpc>
              <a:buNone/>
            </a:pPr>
            <a:r>
              <a:rPr lang="en-US" sz="2500">
                <a:solidFill>
                  <a:srgbClr val="F9EEE7"/>
                </a:solidFill>
                <a:latin typeface="Quattrocento" pitchFamily="34" charset="0"/>
                <a:ea typeface="Quattrocento" pitchFamily="34" charset="-122"/>
                <a:cs typeface="Quattrocento" pitchFamily="34" charset="-120"/>
              </a:rPr>
              <a:t>Support Factors</a:t>
            </a:r>
            <a:endParaRPr lang="en-US" sz="2500"/>
          </a:p>
        </p:txBody>
      </p:sp>
      <p:sp>
        <p:nvSpPr>
          <p:cNvPr id="13" name="Text 10"/>
          <p:cNvSpPr/>
          <p:nvPr/>
        </p:nvSpPr>
        <p:spPr>
          <a:xfrm>
            <a:off x="7269063" y="2823688"/>
            <a:ext cx="3279458" cy="1455420"/>
          </a:xfrm>
          <a:prstGeom prst="rect">
            <a:avLst/>
          </a:prstGeom>
          <a:noFill/>
          <a:ln/>
        </p:spPr>
        <p:txBody>
          <a:bodyPr wrap="square" lIns="0" tIns="0" rIns="0" bIns="0" rtlCol="0" anchor="t"/>
          <a:lstStyle/>
          <a:p>
            <a:pPr marL="0" indent="0" algn="l">
              <a:lnSpc>
                <a:spcPts val="2850"/>
              </a:lnSpc>
              <a:buNone/>
            </a:pPr>
            <a:r>
              <a:rPr lang="en-US" sz="1750">
                <a:solidFill>
                  <a:srgbClr val="F9EEE7"/>
                </a:solidFill>
                <a:latin typeface="Quattrocento" pitchFamily="34" charset="0"/>
                <a:ea typeface="Quattrocento" pitchFamily="34" charset="-122"/>
                <a:cs typeface="Quattrocento" pitchFamily="34" charset="-120"/>
              </a:rPr>
              <a:t>Parental involvement, Tutoring sessions, and access to resources have meaningful but smaller effects on outcomes.</a:t>
            </a:r>
            <a:endParaRPr lang="en-US" sz="1750"/>
          </a:p>
        </p:txBody>
      </p:sp>
      <p:sp>
        <p:nvSpPr>
          <p:cNvPr id="14" name="Shape 11"/>
          <p:cNvSpPr/>
          <p:nvPr/>
        </p:nvSpPr>
        <p:spPr>
          <a:xfrm>
            <a:off x="3307378" y="4506517"/>
            <a:ext cx="7468553" cy="1720334"/>
          </a:xfrm>
          <a:prstGeom prst="rect">
            <a:avLst/>
          </a:prstGeom>
          <a:solidFill>
            <a:srgbClr val="315251"/>
          </a:solidFill>
          <a:ln/>
        </p:spPr>
        <p:txBody>
          <a:bodyPr/>
          <a:lstStyle/>
          <a:p>
            <a:endParaRPr lang="en-US"/>
          </a:p>
        </p:txBody>
      </p:sp>
      <p:sp>
        <p:nvSpPr>
          <p:cNvPr id="15" name="Shape 12"/>
          <p:cNvSpPr/>
          <p:nvPr/>
        </p:nvSpPr>
        <p:spPr>
          <a:xfrm>
            <a:off x="3307378" y="4506517"/>
            <a:ext cx="7468553" cy="30480"/>
          </a:xfrm>
          <a:prstGeom prst="roundRect">
            <a:avLst>
              <a:gd name="adj" fmla="val 111915"/>
            </a:avLst>
          </a:prstGeom>
          <a:solidFill>
            <a:srgbClr val="4A6B6A"/>
          </a:solidFill>
          <a:ln/>
        </p:spPr>
        <p:txBody>
          <a:bodyPr/>
          <a:lstStyle/>
          <a:p>
            <a:endParaRPr lang="en-US"/>
          </a:p>
        </p:txBody>
      </p:sp>
      <p:sp>
        <p:nvSpPr>
          <p:cNvPr id="16" name="Text 13"/>
          <p:cNvSpPr/>
          <p:nvPr/>
        </p:nvSpPr>
        <p:spPr>
          <a:xfrm>
            <a:off x="3534787" y="4733927"/>
            <a:ext cx="3210520" cy="401360"/>
          </a:xfrm>
          <a:prstGeom prst="rect">
            <a:avLst/>
          </a:prstGeom>
          <a:noFill/>
          <a:ln/>
        </p:spPr>
        <p:txBody>
          <a:bodyPr wrap="none" lIns="0" tIns="0" rIns="0" bIns="0" rtlCol="0" anchor="t"/>
          <a:lstStyle/>
          <a:p>
            <a:pPr marL="0" indent="0" algn="l">
              <a:lnSpc>
                <a:spcPts val="3150"/>
              </a:lnSpc>
              <a:buNone/>
            </a:pPr>
            <a:r>
              <a:rPr lang="en-US" sz="2500">
                <a:solidFill>
                  <a:srgbClr val="F9EEE7"/>
                </a:solidFill>
                <a:latin typeface="Quattrocento" pitchFamily="34" charset="0"/>
                <a:ea typeface="Quattrocento" pitchFamily="34" charset="-122"/>
                <a:cs typeface="Quattrocento" pitchFamily="34" charset="-120"/>
              </a:rPr>
              <a:t>High Achievers</a:t>
            </a:r>
            <a:endParaRPr lang="en-US" sz="2500"/>
          </a:p>
        </p:txBody>
      </p:sp>
      <p:sp>
        <p:nvSpPr>
          <p:cNvPr id="17" name="Text 14"/>
          <p:cNvSpPr/>
          <p:nvPr/>
        </p:nvSpPr>
        <p:spPr>
          <a:xfrm>
            <a:off x="3534787" y="5271732"/>
            <a:ext cx="7013734" cy="727710"/>
          </a:xfrm>
          <a:prstGeom prst="rect">
            <a:avLst/>
          </a:prstGeom>
          <a:noFill/>
          <a:ln/>
        </p:spPr>
        <p:txBody>
          <a:bodyPr wrap="square" lIns="0" tIns="0" rIns="0" bIns="0" rtlCol="0" anchor="t"/>
          <a:lstStyle/>
          <a:p>
            <a:pPr marL="0" indent="0" algn="l">
              <a:lnSpc>
                <a:spcPts val="2850"/>
              </a:lnSpc>
              <a:buNone/>
            </a:pPr>
            <a:r>
              <a:rPr lang="en-US" sz="1750">
                <a:solidFill>
                  <a:srgbClr val="F9EEE7"/>
                </a:solidFill>
                <a:latin typeface="Quattrocento" pitchFamily="34" charset="0"/>
                <a:ea typeface="Quattrocento" pitchFamily="34" charset="-122"/>
                <a:cs typeface="Quattrocento" pitchFamily="34" charset="-120"/>
              </a:rPr>
              <a:t>Outliers represent high achieving students not fully explained by measured variables.</a:t>
            </a:r>
            <a:endParaRPr lang="en-US" sz="175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B4D832-F04A-C99A-10F9-76C123D47E4A}"/>
            </a:ext>
          </a:extLst>
        </p:cNvPr>
        <p:cNvGrpSpPr/>
        <p:nvPr/>
      </p:nvGrpSpPr>
      <p:grpSpPr>
        <a:xfrm>
          <a:off x="0" y="0"/>
          <a:ext cx="0" cy="0"/>
          <a:chOff x="0" y="0"/>
          <a:chExt cx="0" cy="0"/>
        </a:xfrm>
      </p:grpSpPr>
      <p:sp>
        <p:nvSpPr>
          <p:cNvPr id="3" name="Text 0">
            <a:extLst>
              <a:ext uri="{FF2B5EF4-FFF2-40B4-BE49-F238E27FC236}">
                <a16:creationId xmlns:a16="http://schemas.microsoft.com/office/drawing/2014/main" id="{4B2A8C92-6354-E0DC-55A3-4895E8095873}"/>
              </a:ext>
            </a:extLst>
          </p:cNvPr>
          <p:cNvSpPr/>
          <p:nvPr/>
        </p:nvSpPr>
        <p:spPr>
          <a:xfrm>
            <a:off x="595392" y="3780413"/>
            <a:ext cx="13439616" cy="668774"/>
          </a:xfrm>
          <a:prstGeom prst="rect">
            <a:avLst/>
          </a:prstGeom>
          <a:noFill/>
          <a:ln/>
        </p:spPr>
        <p:txBody>
          <a:bodyPr wrap="none" lIns="0" tIns="0" rIns="0" bIns="0" rtlCol="0" anchor="t"/>
          <a:lstStyle/>
          <a:p>
            <a:pPr marL="0" indent="0" algn="ctr">
              <a:lnSpc>
                <a:spcPts val="5250"/>
              </a:lnSpc>
              <a:buNone/>
            </a:pPr>
            <a:r>
              <a:rPr lang="en-US" sz="4200">
                <a:solidFill>
                  <a:srgbClr val="FFD9BE"/>
                </a:solidFill>
                <a:latin typeface="Quattrocento" pitchFamily="34" charset="0"/>
                <a:ea typeface="Quattrocento" pitchFamily="34" charset="-122"/>
                <a:cs typeface="Quattrocento" pitchFamily="34" charset="-120"/>
              </a:rPr>
              <a:t>Thank You!</a:t>
            </a:r>
            <a:endParaRPr lang="en-US" sz="4200"/>
          </a:p>
        </p:txBody>
      </p:sp>
    </p:spTree>
    <p:extLst>
      <p:ext uri="{BB962C8B-B14F-4D97-AF65-F5344CB8AC3E}">
        <p14:creationId xmlns:p14="http://schemas.microsoft.com/office/powerpoint/2010/main" val="25288808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837724" y="891778"/>
            <a:ext cx="5632490" cy="704017"/>
          </a:xfrm>
          <a:prstGeom prst="rect">
            <a:avLst/>
          </a:prstGeom>
          <a:noFill/>
          <a:ln/>
        </p:spPr>
        <p:txBody>
          <a:bodyPr wrap="none" lIns="0" tIns="0" rIns="0" bIns="0" rtlCol="0" anchor="t"/>
          <a:lstStyle/>
          <a:p>
            <a:pPr marL="0" indent="0" algn="l">
              <a:lnSpc>
                <a:spcPts val="5500"/>
              </a:lnSpc>
              <a:buNone/>
            </a:pPr>
            <a:r>
              <a:rPr lang="en-US" sz="4400">
                <a:solidFill>
                  <a:srgbClr val="FFD9BE"/>
                </a:solidFill>
                <a:ea typeface="Quattrocento" pitchFamily="34" charset="-122"/>
                <a:cs typeface="Quattrocento" pitchFamily="34" charset="-120"/>
              </a:rPr>
              <a:t>Dataset Overview</a:t>
            </a:r>
            <a:endParaRPr lang="en-US" sz="4400"/>
          </a:p>
        </p:txBody>
      </p:sp>
      <p:sp>
        <p:nvSpPr>
          <p:cNvPr id="3" name="Text 1"/>
          <p:cNvSpPr/>
          <p:nvPr/>
        </p:nvSpPr>
        <p:spPr>
          <a:xfrm>
            <a:off x="837724" y="2343626"/>
            <a:ext cx="4831556" cy="789861"/>
          </a:xfrm>
          <a:prstGeom prst="rect">
            <a:avLst/>
          </a:prstGeom>
          <a:noFill/>
          <a:ln/>
        </p:spPr>
        <p:txBody>
          <a:bodyPr wrap="none" lIns="0" tIns="0" rIns="0" bIns="0" rtlCol="0" anchor="t"/>
          <a:lstStyle/>
          <a:p>
            <a:pPr marL="0" indent="0" algn="ctr">
              <a:lnSpc>
                <a:spcPts val="6200"/>
              </a:lnSpc>
              <a:buNone/>
            </a:pPr>
            <a:r>
              <a:rPr lang="en-US" sz="6200">
                <a:solidFill>
                  <a:srgbClr val="F9EEE7"/>
                </a:solidFill>
                <a:ea typeface="Quattrocento" pitchFamily="34" charset="-122"/>
                <a:cs typeface="Quattrocento" pitchFamily="34" charset="-120"/>
              </a:rPr>
              <a:t>6,607</a:t>
            </a:r>
            <a:endParaRPr lang="en-US" sz="6200"/>
          </a:p>
        </p:txBody>
      </p:sp>
      <p:sp>
        <p:nvSpPr>
          <p:cNvPr id="4" name="Text 2"/>
          <p:cNvSpPr/>
          <p:nvPr/>
        </p:nvSpPr>
        <p:spPr>
          <a:xfrm>
            <a:off x="1845350" y="3432572"/>
            <a:ext cx="2816185" cy="351949"/>
          </a:xfrm>
          <a:prstGeom prst="rect">
            <a:avLst/>
          </a:prstGeom>
          <a:noFill/>
          <a:ln/>
        </p:spPr>
        <p:txBody>
          <a:bodyPr wrap="none" lIns="0" tIns="0" rIns="0" bIns="0" rtlCol="0" anchor="t"/>
          <a:lstStyle/>
          <a:p>
            <a:pPr marL="0" indent="0" algn="ctr">
              <a:lnSpc>
                <a:spcPts val="2750"/>
              </a:lnSpc>
              <a:buNone/>
            </a:pPr>
            <a:r>
              <a:rPr lang="en-US" sz="2200">
                <a:solidFill>
                  <a:srgbClr val="F9EEE7"/>
                </a:solidFill>
                <a:ea typeface="Quattrocento" pitchFamily="34" charset="-122"/>
                <a:cs typeface="Quattrocento" pitchFamily="34" charset="-120"/>
              </a:rPr>
              <a:t>Student Observations</a:t>
            </a:r>
            <a:endParaRPr lang="en-US" sz="2200"/>
          </a:p>
        </p:txBody>
      </p:sp>
      <p:sp>
        <p:nvSpPr>
          <p:cNvPr id="5" name="Text 3"/>
          <p:cNvSpPr/>
          <p:nvPr/>
        </p:nvSpPr>
        <p:spPr>
          <a:xfrm>
            <a:off x="837724" y="4023836"/>
            <a:ext cx="4831556" cy="383024"/>
          </a:xfrm>
          <a:prstGeom prst="rect">
            <a:avLst/>
          </a:prstGeom>
          <a:noFill/>
          <a:ln/>
        </p:spPr>
        <p:txBody>
          <a:bodyPr wrap="none" lIns="0" tIns="0" rIns="0" bIns="0" rtlCol="0" anchor="t"/>
          <a:lstStyle/>
          <a:p>
            <a:pPr marL="0" indent="0" algn="ctr">
              <a:lnSpc>
                <a:spcPts val="3000"/>
              </a:lnSpc>
              <a:buNone/>
            </a:pPr>
            <a:r>
              <a:rPr lang="en-US" sz="1850">
                <a:solidFill>
                  <a:srgbClr val="F9EEE7"/>
                </a:solidFill>
                <a:ea typeface="Quattrocento" pitchFamily="34" charset="-122"/>
                <a:cs typeface="Quattrocento" pitchFamily="34" charset="-120"/>
              </a:rPr>
              <a:t>Large synthetic sample for robust analysis</a:t>
            </a:r>
            <a:endParaRPr lang="en-US" sz="1850"/>
          </a:p>
        </p:txBody>
      </p:sp>
      <p:sp>
        <p:nvSpPr>
          <p:cNvPr id="6" name="Text 4"/>
          <p:cNvSpPr/>
          <p:nvPr/>
        </p:nvSpPr>
        <p:spPr>
          <a:xfrm>
            <a:off x="837724" y="5005268"/>
            <a:ext cx="4831556" cy="789861"/>
          </a:xfrm>
          <a:prstGeom prst="rect">
            <a:avLst/>
          </a:prstGeom>
          <a:noFill/>
          <a:ln/>
        </p:spPr>
        <p:txBody>
          <a:bodyPr wrap="none" lIns="0" tIns="0" rIns="0" bIns="0" rtlCol="0" anchor="t"/>
          <a:lstStyle/>
          <a:p>
            <a:pPr marL="0" indent="0" algn="ctr">
              <a:lnSpc>
                <a:spcPts val="6200"/>
              </a:lnSpc>
              <a:buNone/>
            </a:pPr>
            <a:r>
              <a:rPr lang="en-US" sz="6200">
                <a:solidFill>
                  <a:srgbClr val="F9EEE7"/>
                </a:solidFill>
                <a:ea typeface="Quattrocento" pitchFamily="34" charset="-122"/>
                <a:cs typeface="Quattrocento" pitchFamily="34" charset="-120"/>
              </a:rPr>
              <a:t>19</a:t>
            </a:r>
            <a:endParaRPr lang="en-US" sz="6200"/>
          </a:p>
        </p:txBody>
      </p:sp>
      <p:sp>
        <p:nvSpPr>
          <p:cNvPr id="7" name="Text 5"/>
          <p:cNvSpPr/>
          <p:nvPr/>
        </p:nvSpPr>
        <p:spPr>
          <a:xfrm>
            <a:off x="1845350" y="6094214"/>
            <a:ext cx="2816185" cy="351949"/>
          </a:xfrm>
          <a:prstGeom prst="rect">
            <a:avLst/>
          </a:prstGeom>
          <a:noFill/>
          <a:ln/>
        </p:spPr>
        <p:txBody>
          <a:bodyPr wrap="none" lIns="0" tIns="0" rIns="0" bIns="0" rtlCol="0" anchor="t"/>
          <a:lstStyle/>
          <a:p>
            <a:pPr marL="0" indent="0" algn="ctr">
              <a:lnSpc>
                <a:spcPts val="2750"/>
              </a:lnSpc>
              <a:buNone/>
            </a:pPr>
            <a:r>
              <a:rPr lang="en-US" sz="2200">
                <a:solidFill>
                  <a:srgbClr val="F9EEE7"/>
                </a:solidFill>
                <a:ea typeface="Quattrocento" pitchFamily="34" charset="-122"/>
                <a:cs typeface="Quattrocento" pitchFamily="34" charset="-120"/>
              </a:rPr>
              <a:t>Predictor Variables</a:t>
            </a:r>
            <a:endParaRPr lang="en-US" sz="2200"/>
          </a:p>
        </p:txBody>
      </p:sp>
      <p:sp>
        <p:nvSpPr>
          <p:cNvPr id="8" name="Text 6"/>
          <p:cNvSpPr/>
          <p:nvPr/>
        </p:nvSpPr>
        <p:spPr>
          <a:xfrm>
            <a:off x="837724" y="6685478"/>
            <a:ext cx="4831556" cy="383024"/>
          </a:xfrm>
          <a:prstGeom prst="rect">
            <a:avLst/>
          </a:prstGeom>
          <a:noFill/>
          <a:ln/>
        </p:spPr>
        <p:txBody>
          <a:bodyPr wrap="none" lIns="0" tIns="0" rIns="0" bIns="0" rtlCol="0" anchor="t"/>
          <a:lstStyle/>
          <a:p>
            <a:pPr marL="0" indent="0" algn="ctr">
              <a:lnSpc>
                <a:spcPts val="3000"/>
              </a:lnSpc>
              <a:buNone/>
            </a:pPr>
            <a:r>
              <a:rPr lang="en-US" sz="1850">
                <a:solidFill>
                  <a:srgbClr val="F9EEE7"/>
                </a:solidFill>
                <a:ea typeface="Quattrocento" pitchFamily="34" charset="-122"/>
                <a:cs typeface="Quattrocento" pitchFamily="34" charset="-120"/>
              </a:rPr>
              <a:t>Mix of numeric and categorical data</a:t>
            </a:r>
            <a:endParaRPr lang="en-US" sz="1850"/>
          </a:p>
        </p:txBody>
      </p:sp>
      <p:sp>
        <p:nvSpPr>
          <p:cNvPr id="9" name="Text 7"/>
          <p:cNvSpPr/>
          <p:nvPr/>
        </p:nvSpPr>
        <p:spPr>
          <a:xfrm>
            <a:off x="6260783" y="2194084"/>
            <a:ext cx="3379470" cy="422315"/>
          </a:xfrm>
          <a:prstGeom prst="rect">
            <a:avLst/>
          </a:prstGeom>
          <a:noFill/>
          <a:ln/>
        </p:spPr>
        <p:txBody>
          <a:bodyPr wrap="none" lIns="0" tIns="0" rIns="0" bIns="0" rtlCol="0" anchor="t"/>
          <a:lstStyle/>
          <a:p>
            <a:pPr marL="0" indent="0" algn="l">
              <a:lnSpc>
                <a:spcPts val="3300"/>
              </a:lnSpc>
              <a:buNone/>
            </a:pPr>
            <a:r>
              <a:rPr lang="en-US" sz="2650">
                <a:solidFill>
                  <a:srgbClr val="FFD9BE"/>
                </a:solidFill>
                <a:ea typeface="Quattrocento" pitchFamily="34" charset="-122"/>
                <a:cs typeface="Quattrocento" pitchFamily="34" charset="-120"/>
              </a:rPr>
              <a:t>Response Variable</a:t>
            </a:r>
            <a:endParaRPr lang="en-US" sz="2650"/>
          </a:p>
        </p:txBody>
      </p:sp>
      <p:sp>
        <p:nvSpPr>
          <p:cNvPr id="10" name="Text 8"/>
          <p:cNvSpPr/>
          <p:nvPr/>
        </p:nvSpPr>
        <p:spPr>
          <a:xfrm>
            <a:off x="6260783" y="2855714"/>
            <a:ext cx="7539395" cy="383024"/>
          </a:xfrm>
          <a:prstGeom prst="rect">
            <a:avLst/>
          </a:prstGeom>
          <a:noFill/>
          <a:ln/>
        </p:spPr>
        <p:txBody>
          <a:bodyPr wrap="none" lIns="0" tIns="0" rIns="0" bIns="0" rtlCol="0" anchor="t"/>
          <a:lstStyle/>
          <a:p>
            <a:pPr marL="0" indent="0" algn="l">
              <a:lnSpc>
                <a:spcPts val="3000"/>
              </a:lnSpc>
              <a:buNone/>
            </a:pPr>
            <a:r>
              <a:rPr lang="en-US" sz="1850" b="1">
                <a:solidFill>
                  <a:srgbClr val="F9EEE7"/>
                </a:solidFill>
                <a:ea typeface="Quattrocento" pitchFamily="34" charset="-122"/>
                <a:cs typeface="Quattrocento" pitchFamily="34" charset="-120"/>
              </a:rPr>
              <a:t>Exam Score (%)</a:t>
            </a:r>
            <a:r>
              <a:rPr lang="en-US" sz="1850">
                <a:solidFill>
                  <a:srgbClr val="F9EEE7"/>
                </a:solidFill>
                <a:ea typeface="Quattrocento" pitchFamily="34" charset="-122"/>
                <a:cs typeface="Quattrocento" pitchFamily="34" charset="-120"/>
              </a:rPr>
              <a:t> — continuous outcome ranging from 0 to 101</a:t>
            </a:r>
            <a:endParaRPr lang="en-US" sz="1850"/>
          </a:p>
        </p:txBody>
      </p:sp>
      <p:sp>
        <p:nvSpPr>
          <p:cNvPr id="11" name="Text 9"/>
          <p:cNvSpPr/>
          <p:nvPr/>
        </p:nvSpPr>
        <p:spPr>
          <a:xfrm>
            <a:off x="6260783" y="3478054"/>
            <a:ext cx="2816185" cy="351949"/>
          </a:xfrm>
          <a:prstGeom prst="rect">
            <a:avLst/>
          </a:prstGeom>
          <a:noFill/>
          <a:ln/>
        </p:spPr>
        <p:txBody>
          <a:bodyPr wrap="none" lIns="0" tIns="0" rIns="0" bIns="0" rtlCol="0" anchor="t"/>
          <a:lstStyle/>
          <a:p>
            <a:pPr marL="0" indent="0" algn="l">
              <a:lnSpc>
                <a:spcPts val="2750"/>
              </a:lnSpc>
              <a:buNone/>
            </a:pPr>
            <a:r>
              <a:rPr lang="en-US" sz="2200">
                <a:solidFill>
                  <a:srgbClr val="FFD9BE"/>
                </a:solidFill>
                <a:ea typeface="Quattrocento" pitchFamily="34" charset="-122"/>
                <a:cs typeface="Quattrocento" pitchFamily="34" charset="-120"/>
              </a:rPr>
              <a:t>Predictor Categories</a:t>
            </a:r>
            <a:endParaRPr lang="en-US" sz="2200"/>
          </a:p>
        </p:txBody>
      </p:sp>
      <p:sp>
        <p:nvSpPr>
          <p:cNvPr id="12" name="Text 10"/>
          <p:cNvSpPr/>
          <p:nvPr/>
        </p:nvSpPr>
        <p:spPr>
          <a:xfrm>
            <a:off x="6260783" y="4069318"/>
            <a:ext cx="7539395" cy="766048"/>
          </a:xfrm>
          <a:prstGeom prst="rect">
            <a:avLst/>
          </a:prstGeom>
          <a:noFill/>
          <a:ln/>
        </p:spPr>
        <p:txBody>
          <a:bodyPr wrap="square" lIns="0" tIns="0" rIns="0" bIns="0" rtlCol="0" anchor="t"/>
          <a:lstStyle/>
          <a:p>
            <a:pPr marL="342900" indent="-342900" algn="l">
              <a:lnSpc>
                <a:spcPts val="3000"/>
              </a:lnSpc>
              <a:buSzPct val="100000"/>
              <a:buChar char="•"/>
            </a:pPr>
            <a:r>
              <a:rPr lang="en-US" sz="1850">
                <a:solidFill>
                  <a:srgbClr val="F9EEE7"/>
                </a:solidFill>
                <a:ea typeface="Quattrocento" pitchFamily="34" charset="-122"/>
                <a:cs typeface="Quattrocento" pitchFamily="34" charset="-120"/>
              </a:rPr>
              <a:t>Behavioral: hours studied, attendance, sleep hours, previous exam scores, physical activity</a:t>
            </a:r>
            <a:endParaRPr lang="en-US" sz="1850"/>
          </a:p>
        </p:txBody>
      </p:sp>
      <p:sp>
        <p:nvSpPr>
          <p:cNvPr id="13" name="Text 11"/>
          <p:cNvSpPr/>
          <p:nvPr/>
        </p:nvSpPr>
        <p:spPr>
          <a:xfrm>
            <a:off x="6260783" y="4919067"/>
            <a:ext cx="7539395" cy="766048"/>
          </a:xfrm>
          <a:prstGeom prst="rect">
            <a:avLst/>
          </a:prstGeom>
          <a:noFill/>
          <a:ln/>
        </p:spPr>
        <p:txBody>
          <a:bodyPr wrap="square" lIns="0" tIns="0" rIns="0" bIns="0" rtlCol="0" anchor="t"/>
          <a:lstStyle/>
          <a:p>
            <a:pPr marL="342900" indent="-342900" algn="l">
              <a:lnSpc>
                <a:spcPts val="3000"/>
              </a:lnSpc>
              <a:buSzPct val="100000"/>
              <a:buChar char="•"/>
            </a:pPr>
            <a:r>
              <a:rPr lang="en-US" sz="1850">
                <a:solidFill>
                  <a:srgbClr val="F9EEE7"/>
                </a:solidFill>
                <a:ea typeface="Quattrocento" pitchFamily="34" charset="-122"/>
                <a:cs typeface="Quattrocento" pitchFamily="34" charset="-120"/>
              </a:rPr>
              <a:t>Support: tutoring sessions, parental involvement, access to resources, parental education levels</a:t>
            </a:r>
            <a:endParaRPr lang="en-US" sz="1850"/>
          </a:p>
        </p:txBody>
      </p:sp>
      <p:sp>
        <p:nvSpPr>
          <p:cNvPr id="14" name="Text 12"/>
          <p:cNvSpPr/>
          <p:nvPr/>
        </p:nvSpPr>
        <p:spPr>
          <a:xfrm>
            <a:off x="6260783" y="5768816"/>
            <a:ext cx="7539395" cy="383024"/>
          </a:xfrm>
          <a:prstGeom prst="rect">
            <a:avLst/>
          </a:prstGeom>
          <a:noFill/>
          <a:ln/>
        </p:spPr>
        <p:txBody>
          <a:bodyPr wrap="none" lIns="0" tIns="0" rIns="0" bIns="0" rtlCol="0" anchor="t"/>
          <a:lstStyle/>
          <a:p>
            <a:pPr marL="342900" indent="-342900" algn="l">
              <a:lnSpc>
                <a:spcPts val="3000"/>
              </a:lnSpc>
              <a:buSzPct val="100000"/>
              <a:buChar char="•"/>
            </a:pPr>
            <a:r>
              <a:rPr lang="en-US" sz="1850">
                <a:solidFill>
                  <a:srgbClr val="F9EEE7"/>
                </a:solidFill>
                <a:ea typeface="Quattrocento" pitchFamily="34" charset="-122"/>
                <a:cs typeface="Quattrocento" pitchFamily="34" charset="-120"/>
              </a:rPr>
              <a:t>Contextual: income level, disabilities, school type</a:t>
            </a:r>
            <a:endParaRPr lang="en-US" sz="185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837724" y="792004"/>
            <a:ext cx="4670584" cy="457557"/>
          </a:xfrm>
          <a:prstGeom prst="rect">
            <a:avLst/>
          </a:prstGeom>
          <a:noFill/>
          <a:ln/>
        </p:spPr>
        <p:txBody>
          <a:bodyPr wrap="none" lIns="0" tIns="0" rIns="0" bIns="0" rtlCol="0" anchor="t"/>
          <a:lstStyle/>
          <a:p>
            <a:pPr marL="0" indent="0">
              <a:lnSpc>
                <a:spcPts val="3600"/>
              </a:lnSpc>
              <a:buNone/>
            </a:pPr>
            <a:r>
              <a:rPr lang="en-US" sz="2850">
                <a:solidFill>
                  <a:srgbClr val="FFD9BE"/>
                </a:solidFill>
                <a:ea typeface="Quattrocento" pitchFamily="34" charset="-122"/>
                <a:cs typeface="Quattrocento" pitchFamily="34" charset="-120"/>
              </a:rPr>
              <a:t>Data Structure  - Categorical</a:t>
            </a:r>
            <a:endParaRPr lang="en-US" sz="2850"/>
          </a:p>
        </p:txBody>
      </p:sp>
      <p:sp>
        <p:nvSpPr>
          <p:cNvPr id="3" name="Shape 1"/>
          <p:cNvSpPr/>
          <p:nvPr/>
        </p:nvSpPr>
        <p:spPr>
          <a:xfrm>
            <a:off x="837724" y="1560671"/>
            <a:ext cx="12954952" cy="5876806"/>
          </a:xfrm>
          <a:prstGeom prst="roundRect">
            <a:avLst>
              <a:gd name="adj" fmla="val 397"/>
            </a:avLst>
          </a:prstGeom>
          <a:noFill/>
          <a:ln w="7620">
            <a:solidFill>
              <a:srgbClr val="FFFFFF">
                <a:alpha val="24000"/>
              </a:srgbClr>
            </a:solidFill>
            <a:prstDash val="solid"/>
          </a:ln>
        </p:spPr>
        <p:txBody>
          <a:bodyPr/>
          <a:lstStyle/>
          <a:p>
            <a:endParaRPr lang="en-US"/>
          </a:p>
        </p:txBody>
      </p:sp>
      <p:sp>
        <p:nvSpPr>
          <p:cNvPr id="4" name="Shape 2"/>
          <p:cNvSpPr/>
          <p:nvPr/>
        </p:nvSpPr>
        <p:spPr>
          <a:xfrm>
            <a:off x="845344" y="1568291"/>
            <a:ext cx="12939713" cy="450890"/>
          </a:xfrm>
          <a:prstGeom prst="rect">
            <a:avLst/>
          </a:prstGeom>
          <a:solidFill>
            <a:srgbClr val="FFFFFF">
              <a:alpha val="4000"/>
            </a:srgbClr>
          </a:solidFill>
          <a:ln/>
        </p:spPr>
        <p:txBody>
          <a:bodyPr/>
          <a:lstStyle/>
          <a:p>
            <a:endParaRPr lang="en-US"/>
          </a:p>
        </p:txBody>
      </p:sp>
      <p:sp>
        <p:nvSpPr>
          <p:cNvPr id="5" name="Text 3"/>
          <p:cNvSpPr/>
          <p:nvPr/>
        </p:nvSpPr>
        <p:spPr>
          <a:xfrm>
            <a:off x="1001078" y="1669256"/>
            <a:ext cx="1918573" cy="248960"/>
          </a:xfrm>
          <a:prstGeom prst="rect">
            <a:avLst/>
          </a:prstGeom>
          <a:noFill/>
          <a:ln/>
        </p:spPr>
        <p:txBody>
          <a:bodyPr wrap="none" lIns="0" tIns="0" rIns="0" bIns="0" rtlCol="0" anchor="t"/>
          <a:lstStyle/>
          <a:p>
            <a:pPr marL="0" indent="0">
              <a:lnSpc>
                <a:spcPts val="1950"/>
              </a:lnSpc>
              <a:buNone/>
            </a:pPr>
            <a:endParaRPr lang="en-US" sz="1200"/>
          </a:p>
        </p:txBody>
      </p:sp>
      <p:sp>
        <p:nvSpPr>
          <p:cNvPr id="6" name="Text 4"/>
          <p:cNvSpPr/>
          <p:nvPr/>
        </p:nvSpPr>
        <p:spPr>
          <a:xfrm>
            <a:off x="3238262" y="1669256"/>
            <a:ext cx="2499598" cy="248960"/>
          </a:xfrm>
          <a:prstGeom prst="rect">
            <a:avLst/>
          </a:prstGeom>
          <a:noFill/>
          <a:ln/>
        </p:spPr>
        <p:txBody>
          <a:bodyPr wrap="none" lIns="0" tIns="0" rIns="0" bIns="0" rtlCol="0" anchor="t"/>
          <a:lstStyle/>
          <a:p>
            <a:pPr marL="0" indent="0">
              <a:lnSpc>
                <a:spcPts val="1950"/>
              </a:lnSpc>
              <a:buNone/>
            </a:pPr>
            <a:r>
              <a:rPr lang="en-US" sz="1200" b="1">
                <a:solidFill>
                  <a:srgbClr val="F9EEE7"/>
                </a:solidFill>
                <a:ea typeface="Quattrocento" pitchFamily="34" charset="-122"/>
                <a:cs typeface="Quattrocento" pitchFamily="34" charset="-120"/>
              </a:rPr>
              <a:t>N</a:t>
            </a:r>
            <a:endParaRPr lang="en-US" sz="1200"/>
          </a:p>
        </p:txBody>
      </p:sp>
      <p:sp>
        <p:nvSpPr>
          <p:cNvPr id="7" name="Text 5"/>
          <p:cNvSpPr/>
          <p:nvPr/>
        </p:nvSpPr>
        <p:spPr>
          <a:xfrm>
            <a:off x="6056471" y="1669256"/>
            <a:ext cx="3790950" cy="248960"/>
          </a:xfrm>
          <a:prstGeom prst="rect">
            <a:avLst/>
          </a:prstGeom>
          <a:noFill/>
          <a:ln/>
        </p:spPr>
        <p:txBody>
          <a:bodyPr wrap="none" lIns="0" tIns="0" rIns="0" bIns="0" rtlCol="0" anchor="t"/>
          <a:lstStyle/>
          <a:p>
            <a:pPr marL="0" indent="0">
              <a:lnSpc>
                <a:spcPts val="1950"/>
              </a:lnSpc>
              <a:buNone/>
            </a:pPr>
            <a:r>
              <a:rPr lang="en-US" sz="1200" b="1">
                <a:solidFill>
                  <a:srgbClr val="F9EEE7"/>
                </a:solidFill>
                <a:ea typeface="Quattrocento" pitchFamily="34" charset="-122"/>
                <a:cs typeface="Quattrocento" pitchFamily="34" charset="-120"/>
              </a:rPr>
              <a:t>N Missing</a:t>
            </a:r>
            <a:endParaRPr lang="en-US" sz="1200"/>
          </a:p>
        </p:txBody>
      </p:sp>
      <p:sp>
        <p:nvSpPr>
          <p:cNvPr id="8" name="Text 6"/>
          <p:cNvSpPr/>
          <p:nvPr/>
        </p:nvSpPr>
        <p:spPr>
          <a:xfrm>
            <a:off x="10166033" y="1669256"/>
            <a:ext cx="3463528" cy="248960"/>
          </a:xfrm>
          <a:prstGeom prst="rect">
            <a:avLst/>
          </a:prstGeom>
          <a:noFill/>
          <a:ln/>
        </p:spPr>
        <p:txBody>
          <a:bodyPr wrap="none" lIns="0" tIns="0" rIns="0" bIns="0" rtlCol="0" anchor="t"/>
          <a:lstStyle/>
          <a:p>
            <a:pPr marL="0" indent="0">
              <a:lnSpc>
                <a:spcPts val="1950"/>
              </a:lnSpc>
              <a:buNone/>
            </a:pPr>
            <a:r>
              <a:rPr lang="en-US" sz="1200" b="1">
                <a:solidFill>
                  <a:srgbClr val="F9EEE7"/>
                </a:solidFill>
                <a:ea typeface="Quattrocento" pitchFamily="34" charset="-122"/>
                <a:cs typeface="Quattrocento" pitchFamily="34" charset="-120"/>
              </a:rPr>
              <a:t>Levels</a:t>
            </a:r>
            <a:endParaRPr lang="en-US" sz="1200"/>
          </a:p>
        </p:txBody>
      </p:sp>
      <p:sp>
        <p:nvSpPr>
          <p:cNvPr id="9" name="Shape 7"/>
          <p:cNvSpPr/>
          <p:nvPr/>
        </p:nvSpPr>
        <p:spPr>
          <a:xfrm>
            <a:off x="845344" y="2019181"/>
            <a:ext cx="12939713" cy="450890"/>
          </a:xfrm>
          <a:prstGeom prst="rect">
            <a:avLst/>
          </a:prstGeom>
          <a:solidFill>
            <a:srgbClr val="000000">
              <a:alpha val="4000"/>
            </a:srgbClr>
          </a:solidFill>
          <a:ln/>
        </p:spPr>
        <p:txBody>
          <a:bodyPr/>
          <a:lstStyle/>
          <a:p>
            <a:endParaRPr lang="en-US"/>
          </a:p>
        </p:txBody>
      </p:sp>
      <p:sp>
        <p:nvSpPr>
          <p:cNvPr id="10" name="Text 8"/>
          <p:cNvSpPr/>
          <p:nvPr/>
        </p:nvSpPr>
        <p:spPr>
          <a:xfrm>
            <a:off x="1001078" y="2120146"/>
            <a:ext cx="1918573" cy="248960"/>
          </a:xfrm>
          <a:prstGeom prst="rect">
            <a:avLst/>
          </a:prstGeom>
          <a:noFill/>
          <a:ln/>
        </p:spPr>
        <p:txBody>
          <a:bodyPr wrap="none" lIns="0" tIns="0" rIns="0" bIns="0" rtlCol="0" anchor="t"/>
          <a:lstStyle/>
          <a:p>
            <a:pPr marL="0" indent="0">
              <a:lnSpc>
                <a:spcPts val="1950"/>
              </a:lnSpc>
              <a:buNone/>
            </a:pPr>
            <a:r>
              <a:rPr lang="en-US" sz="1200" b="1">
                <a:solidFill>
                  <a:srgbClr val="F9EEE7"/>
                </a:solidFill>
                <a:ea typeface="Quattrocento" pitchFamily="34" charset="-122"/>
                <a:cs typeface="Quattrocento" pitchFamily="34" charset="-120"/>
              </a:rPr>
              <a:t>Access To Resources</a:t>
            </a:r>
            <a:endParaRPr lang="en-US" sz="1200"/>
          </a:p>
        </p:txBody>
      </p:sp>
      <p:sp>
        <p:nvSpPr>
          <p:cNvPr id="11" name="Text 9"/>
          <p:cNvSpPr/>
          <p:nvPr/>
        </p:nvSpPr>
        <p:spPr>
          <a:xfrm>
            <a:off x="3238262" y="2120146"/>
            <a:ext cx="2499598" cy="248960"/>
          </a:xfrm>
          <a:prstGeom prst="rect">
            <a:avLst/>
          </a:prstGeom>
          <a:noFill/>
          <a:ln/>
        </p:spPr>
        <p:txBody>
          <a:bodyPr wrap="none" lIns="0" tIns="0" rIns="0" bIns="0" rtlCol="0" anchor="t"/>
          <a:lstStyle/>
          <a:p>
            <a:pPr marL="0" indent="0">
              <a:lnSpc>
                <a:spcPts val="1950"/>
              </a:lnSpc>
              <a:buNone/>
            </a:pPr>
            <a:r>
              <a:rPr lang="en-US" sz="1200">
                <a:solidFill>
                  <a:srgbClr val="F9EEE7"/>
                </a:solidFill>
                <a:ea typeface="Quattrocento" pitchFamily="34" charset="-122"/>
                <a:cs typeface="Quattrocento" pitchFamily="34" charset="-120"/>
              </a:rPr>
              <a:t>6607</a:t>
            </a:r>
            <a:endParaRPr lang="en-US" sz="1200"/>
          </a:p>
        </p:txBody>
      </p:sp>
      <p:sp>
        <p:nvSpPr>
          <p:cNvPr id="12" name="Text 10"/>
          <p:cNvSpPr/>
          <p:nvPr/>
        </p:nvSpPr>
        <p:spPr>
          <a:xfrm>
            <a:off x="6056471" y="2120146"/>
            <a:ext cx="3790950" cy="248960"/>
          </a:xfrm>
          <a:prstGeom prst="rect">
            <a:avLst/>
          </a:prstGeom>
          <a:noFill/>
          <a:ln/>
        </p:spPr>
        <p:txBody>
          <a:bodyPr wrap="none" lIns="0" tIns="0" rIns="0" bIns="0" rtlCol="0" anchor="t"/>
          <a:lstStyle/>
          <a:p>
            <a:pPr marL="0" indent="0">
              <a:lnSpc>
                <a:spcPts val="1950"/>
              </a:lnSpc>
              <a:buNone/>
            </a:pPr>
            <a:r>
              <a:rPr lang="en-US" sz="1200">
                <a:solidFill>
                  <a:srgbClr val="F9EEE7"/>
                </a:solidFill>
                <a:ea typeface="Quattrocento" pitchFamily="34" charset="-122"/>
                <a:cs typeface="Quattrocento" pitchFamily="34" charset="-120"/>
              </a:rPr>
              <a:t>0</a:t>
            </a:r>
            <a:endParaRPr lang="en-US" sz="1200"/>
          </a:p>
        </p:txBody>
      </p:sp>
      <p:sp>
        <p:nvSpPr>
          <p:cNvPr id="13" name="Text 11"/>
          <p:cNvSpPr/>
          <p:nvPr/>
        </p:nvSpPr>
        <p:spPr>
          <a:xfrm>
            <a:off x="10166033" y="2120146"/>
            <a:ext cx="3463528" cy="248960"/>
          </a:xfrm>
          <a:prstGeom prst="rect">
            <a:avLst/>
          </a:prstGeom>
          <a:noFill/>
          <a:ln/>
        </p:spPr>
        <p:txBody>
          <a:bodyPr wrap="none" lIns="0" tIns="0" rIns="0" bIns="0" rtlCol="0" anchor="t"/>
          <a:lstStyle/>
          <a:p>
            <a:pPr marL="0" indent="0">
              <a:lnSpc>
                <a:spcPts val="1950"/>
              </a:lnSpc>
              <a:buNone/>
            </a:pPr>
            <a:r>
              <a:rPr lang="en-US" sz="1200">
                <a:solidFill>
                  <a:srgbClr val="F9EEE7"/>
                </a:solidFill>
                <a:ea typeface="Quattrocento" pitchFamily="34" charset="-122"/>
                <a:cs typeface="Quattrocento" pitchFamily="34" charset="-120"/>
              </a:rPr>
              <a:t>3</a:t>
            </a:r>
            <a:endParaRPr lang="en-US" sz="1200"/>
          </a:p>
        </p:txBody>
      </p:sp>
      <p:sp>
        <p:nvSpPr>
          <p:cNvPr id="14" name="Shape 12"/>
          <p:cNvSpPr/>
          <p:nvPr/>
        </p:nvSpPr>
        <p:spPr>
          <a:xfrm>
            <a:off x="845344" y="2470071"/>
            <a:ext cx="12939713" cy="450890"/>
          </a:xfrm>
          <a:prstGeom prst="rect">
            <a:avLst/>
          </a:prstGeom>
          <a:solidFill>
            <a:srgbClr val="FFFFFF">
              <a:alpha val="4000"/>
            </a:srgbClr>
          </a:solidFill>
          <a:ln/>
        </p:spPr>
        <p:txBody>
          <a:bodyPr/>
          <a:lstStyle/>
          <a:p>
            <a:endParaRPr lang="en-US"/>
          </a:p>
        </p:txBody>
      </p:sp>
      <p:sp>
        <p:nvSpPr>
          <p:cNvPr id="15" name="Text 13"/>
          <p:cNvSpPr/>
          <p:nvPr/>
        </p:nvSpPr>
        <p:spPr>
          <a:xfrm>
            <a:off x="1001078" y="2571036"/>
            <a:ext cx="1918573" cy="248960"/>
          </a:xfrm>
          <a:prstGeom prst="rect">
            <a:avLst/>
          </a:prstGeom>
          <a:noFill/>
          <a:ln/>
        </p:spPr>
        <p:txBody>
          <a:bodyPr wrap="none" lIns="0" tIns="0" rIns="0" bIns="0" rtlCol="0" anchor="t"/>
          <a:lstStyle/>
          <a:p>
            <a:pPr marL="0" indent="0">
              <a:lnSpc>
                <a:spcPts val="1950"/>
              </a:lnSpc>
              <a:buNone/>
            </a:pPr>
            <a:r>
              <a:rPr lang="en-US" sz="1200" b="1">
                <a:solidFill>
                  <a:srgbClr val="F9EEE7"/>
                </a:solidFill>
                <a:ea typeface="Quattrocento" pitchFamily="34" charset="-122"/>
                <a:cs typeface="Quattrocento" pitchFamily="34" charset="-120"/>
              </a:rPr>
              <a:t>Extracurricular Activities</a:t>
            </a:r>
            <a:endParaRPr lang="en-US" sz="1200"/>
          </a:p>
        </p:txBody>
      </p:sp>
      <p:sp>
        <p:nvSpPr>
          <p:cNvPr id="16" name="Text 14"/>
          <p:cNvSpPr/>
          <p:nvPr/>
        </p:nvSpPr>
        <p:spPr>
          <a:xfrm>
            <a:off x="3238262" y="2571036"/>
            <a:ext cx="2499598" cy="248960"/>
          </a:xfrm>
          <a:prstGeom prst="rect">
            <a:avLst/>
          </a:prstGeom>
          <a:noFill/>
          <a:ln/>
        </p:spPr>
        <p:txBody>
          <a:bodyPr wrap="none" lIns="0" tIns="0" rIns="0" bIns="0" rtlCol="0" anchor="t"/>
          <a:lstStyle/>
          <a:p>
            <a:pPr marL="0" indent="0">
              <a:lnSpc>
                <a:spcPts val="1950"/>
              </a:lnSpc>
              <a:buNone/>
            </a:pPr>
            <a:r>
              <a:rPr lang="en-US" sz="1200">
                <a:solidFill>
                  <a:srgbClr val="F9EEE7"/>
                </a:solidFill>
                <a:ea typeface="Quattrocento" pitchFamily="34" charset="-122"/>
                <a:cs typeface="Quattrocento" pitchFamily="34" charset="-120"/>
              </a:rPr>
              <a:t>6607</a:t>
            </a:r>
            <a:endParaRPr lang="en-US" sz="1200"/>
          </a:p>
        </p:txBody>
      </p:sp>
      <p:sp>
        <p:nvSpPr>
          <p:cNvPr id="17" name="Text 15"/>
          <p:cNvSpPr/>
          <p:nvPr/>
        </p:nvSpPr>
        <p:spPr>
          <a:xfrm>
            <a:off x="6056471" y="2571036"/>
            <a:ext cx="3790950" cy="248960"/>
          </a:xfrm>
          <a:prstGeom prst="rect">
            <a:avLst/>
          </a:prstGeom>
          <a:noFill/>
          <a:ln/>
        </p:spPr>
        <p:txBody>
          <a:bodyPr wrap="none" lIns="0" tIns="0" rIns="0" bIns="0" rtlCol="0" anchor="t"/>
          <a:lstStyle/>
          <a:p>
            <a:pPr marL="0" indent="0">
              <a:lnSpc>
                <a:spcPts val="1950"/>
              </a:lnSpc>
              <a:buNone/>
            </a:pPr>
            <a:r>
              <a:rPr lang="en-US" sz="1200">
                <a:solidFill>
                  <a:srgbClr val="F9EEE7"/>
                </a:solidFill>
                <a:ea typeface="Quattrocento" pitchFamily="34" charset="-122"/>
                <a:cs typeface="Quattrocento" pitchFamily="34" charset="-120"/>
              </a:rPr>
              <a:t>0</a:t>
            </a:r>
            <a:endParaRPr lang="en-US" sz="1200"/>
          </a:p>
        </p:txBody>
      </p:sp>
      <p:sp>
        <p:nvSpPr>
          <p:cNvPr id="18" name="Text 16"/>
          <p:cNvSpPr/>
          <p:nvPr/>
        </p:nvSpPr>
        <p:spPr>
          <a:xfrm>
            <a:off x="10166033" y="2571036"/>
            <a:ext cx="3463528" cy="248960"/>
          </a:xfrm>
          <a:prstGeom prst="rect">
            <a:avLst/>
          </a:prstGeom>
          <a:noFill/>
          <a:ln/>
        </p:spPr>
        <p:txBody>
          <a:bodyPr wrap="none" lIns="0" tIns="0" rIns="0" bIns="0" rtlCol="0" anchor="t"/>
          <a:lstStyle/>
          <a:p>
            <a:pPr marL="0" indent="0">
              <a:lnSpc>
                <a:spcPts val="1950"/>
              </a:lnSpc>
              <a:buNone/>
            </a:pPr>
            <a:r>
              <a:rPr lang="en-US" sz="1200">
                <a:solidFill>
                  <a:srgbClr val="F9EEE7"/>
                </a:solidFill>
                <a:ea typeface="Quattrocento" pitchFamily="34" charset="-122"/>
                <a:cs typeface="Quattrocento" pitchFamily="34" charset="-120"/>
              </a:rPr>
              <a:t>2</a:t>
            </a:r>
            <a:endParaRPr lang="en-US" sz="1200"/>
          </a:p>
        </p:txBody>
      </p:sp>
      <p:sp>
        <p:nvSpPr>
          <p:cNvPr id="19" name="Shape 17"/>
          <p:cNvSpPr/>
          <p:nvPr/>
        </p:nvSpPr>
        <p:spPr>
          <a:xfrm>
            <a:off x="845344" y="2920960"/>
            <a:ext cx="12939713" cy="450890"/>
          </a:xfrm>
          <a:prstGeom prst="rect">
            <a:avLst/>
          </a:prstGeom>
          <a:solidFill>
            <a:srgbClr val="000000">
              <a:alpha val="4000"/>
            </a:srgbClr>
          </a:solidFill>
          <a:ln/>
        </p:spPr>
        <p:txBody>
          <a:bodyPr/>
          <a:lstStyle/>
          <a:p>
            <a:endParaRPr lang="en-US"/>
          </a:p>
        </p:txBody>
      </p:sp>
      <p:sp>
        <p:nvSpPr>
          <p:cNvPr id="20" name="Text 18"/>
          <p:cNvSpPr/>
          <p:nvPr/>
        </p:nvSpPr>
        <p:spPr>
          <a:xfrm>
            <a:off x="1001078" y="3021925"/>
            <a:ext cx="2499598" cy="248960"/>
          </a:xfrm>
          <a:prstGeom prst="rect">
            <a:avLst/>
          </a:prstGeom>
          <a:noFill/>
          <a:ln/>
        </p:spPr>
        <p:txBody>
          <a:bodyPr wrap="none" lIns="0" tIns="0" rIns="0" bIns="0" rtlCol="0" anchor="t"/>
          <a:lstStyle/>
          <a:p>
            <a:pPr marL="0" indent="0">
              <a:lnSpc>
                <a:spcPts val="1950"/>
              </a:lnSpc>
              <a:buNone/>
            </a:pPr>
            <a:r>
              <a:rPr lang="en-US" sz="1200" b="1">
                <a:solidFill>
                  <a:srgbClr val="F9EEE7"/>
                </a:solidFill>
                <a:ea typeface="Quattrocento" pitchFamily="34" charset="-122"/>
                <a:cs typeface="Quattrocento" pitchFamily="34" charset="-120"/>
              </a:rPr>
              <a:t>Motivation Level</a:t>
            </a:r>
            <a:endParaRPr lang="en-US" sz="1200"/>
          </a:p>
        </p:txBody>
      </p:sp>
      <p:sp>
        <p:nvSpPr>
          <p:cNvPr id="21" name="Text 19"/>
          <p:cNvSpPr/>
          <p:nvPr/>
        </p:nvSpPr>
        <p:spPr>
          <a:xfrm>
            <a:off x="3238262" y="3021925"/>
            <a:ext cx="2499598" cy="248960"/>
          </a:xfrm>
          <a:prstGeom prst="rect">
            <a:avLst/>
          </a:prstGeom>
          <a:noFill/>
          <a:ln/>
        </p:spPr>
        <p:txBody>
          <a:bodyPr wrap="none" lIns="0" tIns="0" rIns="0" bIns="0" rtlCol="0" anchor="t"/>
          <a:lstStyle/>
          <a:p>
            <a:pPr marL="0" indent="0">
              <a:lnSpc>
                <a:spcPts val="1950"/>
              </a:lnSpc>
              <a:buNone/>
            </a:pPr>
            <a:r>
              <a:rPr lang="en-US" sz="1200">
                <a:solidFill>
                  <a:srgbClr val="F9EEE7"/>
                </a:solidFill>
                <a:ea typeface="Quattrocento" pitchFamily="34" charset="-122"/>
                <a:cs typeface="Quattrocento" pitchFamily="34" charset="-120"/>
              </a:rPr>
              <a:t>6607</a:t>
            </a:r>
            <a:endParaRPr lang="en-US" sz="1200"/>
          </a:p>
        </p:txBody>
      </p:sp>
      <p:sp>
        <p:nvSpPr>
          <p:cNvPr id="22" name="Text 20"/>
          <p:cNvSpPr/>
          <p:nvPr/>
        </p:nvSpPr>
        <p:spPr>
          <a:xfrm>
            <a:off x="6056471" y="3021925"/>
            <a:ext cx="3790950" cy="248960"/>
          </a:xfrm>
          <a:prstGeom prst="rect">
            <a:avLst/>
          </a:prstGeom>
          <a:noFill/>
          <a:ln/>
        </p:spPr>
        <p:txBody>
          <a:bodyPr wrap="none" lIns="0" tIns="0" rIns="0" bIns="0" rtlCol="0" anchor="t"/>
          <a:lstStyle/>
          <a:p>
            <a:pPr marL="0" indent="0">
              <a:lnSpc>
                <a:spcPts val="1950"/>
              </a:lnSpc>
              <a:buNone/>
            </a:pPr>
            <a:r>
              <a:rPr lang="en-US" sz="1200">
                <a:solidFill>
                  <a:srgbClr val="F9EEE7"/>
                </a:solidFill>
                <a:ea typeface="Quattrocento" pitchFamily="34" charset="-122"/>
                <a:cs typeface="Quattrocento" pitchFamily="34" charset="-120"/>
              </a:rPr>
              <a:t>0</a:t>
            </a:r>
            <a:endParaRPr lang="en-US" sz="1200"/>
          </a:p>
        </p:txBody>
      </p:sp>
      <p:sp>
        <p:nvSpPr>
          <p:cNvPr id="23" name="Text 21"/>
          <p:cNvSpPr/>
          <p:nvPr/>
        </p:nvSpPr>
        <p:spPr>
          <a:xfrm>
            <a:off x="10166033" y="3021925"/>
            <a:ext cx="3463528" cy="248960"/>
          </a:xfrm>
          <a:prstGeom prst="rect">
            <a:avLst/>
          </a:prstGeom>
          <a:noFill/>
          <a:ln/>
        </p:spPr>
        <p:txBody>
          <a:bodyPr wrap="none" lIns="0" tIns="0" rIns="0" bIns="0" rtlCol="0" anchor="t"/>
          <a:lstStyle/>
          <a:p>
            <a:pPr marL="0" indent="0">
              <a:lnSpc>
                <a:spcPts val="1950"/>
              </a:lnSpc>
              <a:buNone/>
            </a:pPr>
            <a:r>
              <a:rPr lang="en-US" sz="1200">
                <a:solidFill>
                  <a:srgbClr val="F9EEE7"/>
                </a:solidFill>
                <a:ea typeface="Quattrocento" pitchFamily="34" charset="-122"/>
                <a:cs typeface="Quattrocento" pitchFamily="34" charset="-120"/>
              </a:rPr>
              <a:t>3</a:t>
            </a:r>
            <a:endParaRPr lang="en-US" sz="1200"/>
          </a:p>
        </p:txBody>
      </p:sp>
      <p:sp>
        <p:nvSpPr>
          <p:cNvPr id="24" name="Shape 22"/>
          <p:cNvSpPr/>
          <p:nvPr/>
        </p:nvSpPr>
        <p:spPr>
          <a:xfrm>
            <a:off x="845344" y="3371850"/>
            <a:ext cx="12939713" cy="450890"/>
          </a:xfrm>
          <a:prstGeom prst="rect">
            <a:avLst/>
          </a:prstGeom>
          <a:solidFill>
            <a:srgbClr val="FFFFFF">
              <a:alpha val="4000"/>
            </a:srgbClr>
          </a:solidFill>
          <a:ln/>
        </p:spPr>
        <p:txBody>
          <a:bodyPr/>
          <a:lstStyle/>
          <a:p>
            <a:endParaRPr lang="en-US"/>
          </a:p>
        </p:txBody>
      </p:sp>
      <p:sp>
        <p:nvSpPr>
          <p:cNvPr id="25" name="Text 23"/>
          <p:cNvSpPr/>
          <p:nvPr/>
        </p:nvSpPr>
        <p:spPr>
          <a:xfrm>
            <a:off x="1001078" y="3472815"/>
            <a:ext cx="1918573" cy="248960"/>
          </a:xfrm>
          <a:prstGeom prst="rect">
            <a:avLst/>
          </a:prstGeom>
          <a:noFill/>
          <a:ln/>
        </p:spPr>
        <p:txBody>
          <a:bodyPr wrap="none" lIns="0" tIns="0" rIns="0" bIns="0" rtlCol="0" anchor="t"/>
          <a:lstStyle/>
          <a:p>
            <a:pPr marL="0" indent="0">
              <a:lnSpc>
                <a:spcPts val="1950"/>
              </a:lnSpc>
              <a:buNone/>
            </a:pPr>
            <a:r>
              <a:rPr lang="en-US" sz="1200" b="1">
                <a:solidFill>
                  <a:srgbClr val="F9EEE7"/>
                </a:solidFill>
                <a:ea typeface="Quattrocento" pitchFamily="34" charset="-122"/>
                <a:cs typeface="Quattrocento" pitchFamily="34" charset="-120"/>
              </a:rPr>
              <a:t>Internet Access</a:t>
            </a:r>
            <a:endParaRPr lang="en-US" sz="1200"/>
          </a:p>
        </p:txBody>
      </p:sp>
      <p:sp>
        <p:nvSpPr>
          <p:cNvPr id="26" name="Text 24"/>
          <p:cNvSpPr/>
          <p:nvPr/>
        </p:nvSpPr>
        <p:spPr>
          <a:xfrm>
            <a:off x="3238262" y="3472815"/>
            <a:ext cx="2499598" cy="248960"/>
          </a:xfrm>
          <a:prstGeom prst="rect">
            <a:avLst/>
          </a:prstGeom>
          <a:noFill/>
          <a:ln/>
        </p:spPr>
        <p:txBody>
          <a:bodyPr wrap="none" lIns="0" tIns="0" rIns="0" bIns="0" rtlCol="0" anchor="t"/>
          <a:lstStyle/>
          <a:p>
            <a:pPr marL="0" indent="0">
              <a:lnSpc>
                <a:spcPts val="1950"/>
              </a:lnSpc>
              <a:buNone/>
            </a:pPr>
            <a:r>
              <a:rPr lang="en-US" sz="1200">
                <a:solidFill>
                  <a:srgbClr val="F9EEE7"/>
                </a:solidFill>
                <a:ea typeface="Quattrocento" pitchFamily="34" charset="-122"/>
                <a:cs typeface="Quattrocento" pitchFamily="34" charset="-120"/>
              </a:rPr>
              <a:t>6607</a:t>
            </a:r>
            <a:endParaRPr lang="en-US" sz="1200"/>
          </a:p>
        </p:txBody>
      </p:sp>
      <p:sp>
        <p:nvSpPr>
          <p:cNvPr id="27" name="Text 25"/>
          <p:cNvSpPr/>
          <p:nvPr/>
        </p:nvSpPr>
        <p:spPr>
          <a:xfrm>
            <a:off x="6056471" y="3472815"/>
            <a:ext cx="3790950" cy="248960"/>
          </a:xfrm>
          <a:prstGeom prst="rect">
            <a:avLst/>
          </a:prstGeom>
          <a:noFill/>
          <a:ln/>
        </p:spPr>
        <p:txBody>
          <a:bodyPr wrap="none" lIns="0" tIns="0" rIns="0" bIns="0" rtlCol="0" anchor="t"/>
          <a:lstStyle/>
          <a:p>
            <a:pPr marL="0" indent="0">
              <a:lnSpc>
                <a:spcPts val="1950"/>
              </a:lnSpc>
              <a:buNone/>
            </a:pPr>
            <a:r>
              <a:rPr lang="en-US" sz="1200">
                <a:solidFill>
                  <a:srgbClr val="F9EEE7"/>
                </a:solidFill>
                <a:ea typeface="Quattrocento" pitchFamily="34" charset="-122"/>
                <a:cs typeface="Quattrocento" pitchFamily="34" charset="-120"/>
              </a:rPr>
              <a:t>0</a:t>
            </a:r>
            <a:endParaRPr lang="en-US" sz="1200"/>
          </a:p>
        </p:txBody>
      </p:sp>
      <p:sp>
        <p:nvSpPr>
          <p:cNvPr id="28" name="Text 26"/>
          <p:cNvSpPr/>
          <p:nvPr/>
        </p:nvSpPr>
        <p:spPr>
          <a:xfrm>
            <a:off x="10166033" y="3472815"/>
            <a:ext cx="3463528" cy="248960"/>
          </a:xfrm>
          <a:prstGeom prst="rect">
            <a:avLst/>
          </a:prstGeom>
          <a:noFill/>
          <a:ln/>
        </p:spPr>
        <p:txBody>
          <a:bodyPr wrap="none" lIns="0" tIns="0" rIns="0" bIns="0" rtlCol="0" anchor="t"/>
          <a:lstStyle/>
          <a:p>
            <a:pPr marL="0" indent="0">
              <a:lnSpc>
                <a:spcPts val="1950"/>
              </a:lnSpc>
              <a:buNone/>
            </a:pPr>
            <a:r>
              <a:rPr lang="en-US" sz="1200">
                <a:solidFill>
                  <a:srgbClr val="F9EEE7"/>
                </a:solidFill>
                <a:ea typeface="Quattrocento" pitchFamily="34" charset="-122"/>
                <a:cs typeface="Quattrocento" pitchFamily="34" charset="-120"/>
              </a:rPr>
              <a:t>2</a:t>
            </a:r>
            <a:endParaRPr lang="en-US" sz="1200"/>
          </a:p>
        </p:txBody>
      </p:sp>
      <p:sp>
        <p:nvSpPr>
          <p:cNvPr id="29" name="Shape 27"/>
          <p:cNvSpPr/>
          <p:nvPr/>
        </p:nvSpPr>
        <p:spPr>
          <a:xfrm>
            <a:off x="845344" y="3822740"/>
            <a:ext cx="12939713" cy="450890"/>
          </a:xfrm>
          <a:prstGeom prst="rect">
            <a:avLst/>
          </a:prstGeom>
          <a:solidFill>
            <a:srgbClr val="000000">
              <a:alpha val="4000"/>
            </a:srgbClr>
          </a:solidFill>
          <a:ln/>
        </p:spPr>
        <p:txBody>
          <a:bodyPr/>
          <a:lstStyle/>
          <a:p>
            <a:endParaRPr lang="en-US"/>
          </a:p>
        </p:txBody>
      </p:sp>
      <p:sp>
        <p:nvSpPr>
          <p:cNvPr id="30" name="Text 28"/>
          <p:cNvSpPr/>
          <p:nvPr/>
        </p:nvSpPr>
        <p:spPr>
          <a:xfrm>
            <a:off x="1001078" y="3923705"/>
            <a:ext cx="1918573" cy="248960"/>
          </a:xfrm>
          <a:prstGeom prst="rect">
            <a:avLst/>
          </a:prstGeom>
          <a:noFill/>
          <a:ln/>
        </p:spPr>
        <p:txBody>
          <a:bodyPr wrap="none" lIns="0" tIns="0" rIns="0" bIns="0" rtlCol="0" anchor="t"/>
          <a:lstStyle/>
          <a:p>
            <a:pPr marL="0" indent="0">
              <a:lnSpc>
                <a:spcPts val="1950"/>
              </a:lnSpc>
              <a:buNone/>
            </a:pPr>
            <a:r>
              <a:rPr lang="en-US" sz="1200" b="1">
                <a:solidFill>
                  <a:srgbClr val="F9EEE7"/>
                </a:solidFill>
                <a:ea typeface="Quattrocento" pitchFamily="34" charset="-122"/>
                <a:cs typeface="Quattrocento" pitchFamily="34" charset="-120"/>
              </a:rPr>
              <a:t>Family Income</a:t>
            </a:r>
            <a:endParaRPr lang="en-US" sz="1200"/>
          </a:p>
        </p:txBody>
      </p:sp>
      <p:sp>
        <p:nvSpPr>
          <p:cNvPr id="31" name="Text 29"/>
          <p:cNvSpPr/>
          <p:nvPr/>
        </p:nvSpPr>
        <p:spPr>
          <a:xfrm>
            <a:off x="3238262" y="3923705"/>
            <a:ext cx="2499598" cy="248960"/>
          </a:xfrm>
          <a:prstGeom prst="rect">
            <a:avLst/>
          </a:prstGeom>
          <a:noFill/>
          <a:ln/>
        </p:spPr>
        <p:txBody>
          <a:bodyPr wrap="none" lIns="0" tIns="0" rIns="0" bIns="0" rtlCol="0" anchor="t"/>
          <a:lstStyle/>
          <a:p>
            <a:pPr marL="0" indent="0">
              <a:lnSpc>
                <a:spcPts val="1950"/>
              </a:lnSpc>
              <a:buNone/>
            </a:pPr>
            <a:r>
              <a:rPr lang="en-US" sz="1200">
                <a:solidFill>
                  <a:srgbClr val="F9EEE7"/>
                </a:solidFill>
                <a:ea typeface="Quattrocento" pitchFamily="34" charset="-122"/>
                <a:cs typeface="Quattrocento" pitchFamily="34" charset="-120"/>
              </a:rPr>
              <a:t>6607</a:t>
            </a:r>
            <a:endParaRPr lang="en-US" sz="1200"/>
          </a:p>
        </p:txBody>
      </p:sp>
      <p:sp>
        <p:nvSpPr>
          <p:cNvPr id="32" name="Text 30"/>
          <p:cNvSpPr/>
          <p:nvPr/>
        </p:nvSpPr>
        <p:spPr>
          <a:xfrm>
            <a:off x="6056471" y="3923705"/>
            <a:ext cx="3790950" cy="248960"/>
          </a:xfrm>
          <a:prstGeom prst="rect">
            <a:avLst/>
          </a:prstGeom>
          <a:noFill/>
          <a:ln/>
        </p:spPr>
        <p:txBody>
          <a:bodyPr wrap="none" lIns="0" tIns="0" rIns="0" bIns="0" rtlCol="0" anchor="t"/>
          <a:lstStyle/>
          <a:p>
            <a:pPr marL="0" indent="0">
              <a:lnSpc>
                <a:spcPts val="1950"/>
              </a:lnSpc>
              <a:buNone/>
            </a:pPr>
            <a:r>
              <a:rPr lang="en-US" sz="1200">
                <a:solidFill>
                  <a:srgbClr val="F9EEE7"/>
                </a:solidFill>
                <a:ea typeface="Quattrocento" pitchFamily="34" charset="-122"/>
                <a:cs typeface="Quattrocento" pitchFamily="34" charset="-120"/>
              </a:rPr>
              <a:t>0</a:t>
            </a:r>
            <a:endParaRPr lang="en-US" sz="1200"/>
          </a:p>
        </p:txBody>
      </p:sp>
      <p:sp>
        <p:nvSpPr>
          <p:cNvPr id="33" name="Text 31"/>
          <p:cNvSpPr/>
          <p:nvPr/>
        </p:nvSpPr>
        <p:spPr>
          <a:xfrm>
            <a:off x="10166033" y="3923705"/>
            <a:ext cx="3463528" cy="248960"/>
          </a:xfrm>
          <a:prstGeom prst="rect">
            <a:avLst/>
          </a:prstGeom>
          <a:noFill/>
          <a:ln/>
        </p:spPr>
        <p:txBody>
          <a:bodyPr wrap="none" lIns="0" tIns="0" rIns="0" bIns="0" rtlCol="0" anchor="t"/>
          <a:lstStyle/>
          <a:p>
            <a:pPr marL="0" indent="0">
              <a:lnSpc>
                <a:spcPts val="1950"/>
              </a:lnSpc>
              <a:buNone/>
            </a:pPr>
            <a:r>
              <a:rPr lang="en-US" sz="1200">
                <a:solidFill>
                  <a:srgbClr val="F9EEE7"/>
                </a:solidFill>
                <a:ea typeface="Quattrocento" pitchFamily="34" charset="-122"/>
                <a:cs typeface="Quattrocento" pitchFamily="34" charset="-120"/>
              </a:rPr>
              <a:t>3</a:t>
            </a:r>
            <a:endParaRPr lang="en-US" sz="1200"/>
          </a:p>
        </p:txBody>
      </p:sp>
      <p:sp>
        <p:nvSpPr>
          <p:cNvPr id="34" name="Shape 32"/>
          <p:cNvSpPr/>
          <p:nvPr/>
        </p:nvSpPr>
        <p:spPr>
          <a:xfrm>
            <a:off x="845344" y="4273629"/>
            <a:ext cx="12939713" cy="450890"/>
          </a:xfrm>
          <a:prstGeom prst="rect">
            <a:avLst/>
          </a:prstGeom>
          <a:solidFill>
            <a:srgbClr val="FFFFFF">
              <a:alpha val="4000"/>
            </a:srgbClr>
          </a:solidFill>
          <a:ln/>
        </p:spPr>
        <p:txBody>
          <a:bodyPr/>
          <a:lstStyle/>
          <a:p>
            <a:endParaRPr lang="en-US"/>
          </a:p>
        </p:txBody>
      </p:sp>
      <p:sp>
        <p:nvSpPr>
          <p:cNvPr id="35" name="Text 33"/>
          <p:cNvSpPr/>
          <p:nvPr/>
        </p:nvSpPr>
        <p:spPr>
          <a:xfrm>
            <a:off x="1000839" y="4366975"/>
            <a:ext cx="2605821" cy="248960"/>
          </a:xfrm>
          <a:prstGeom prst="rect">
            <a:avLst/>
          </a:prstGeom>
          <a:noFill/>
          <a:ln/>
        </p:spPr>
        <p:txBody>
          <a:bodyPr wrap="none" lIns="0" tIns="0" rIns="0" bIns="0" rtlCol="0" anchor="t"/>
          <a:lstStyle/>
          <a:p>
            <a:pPr marL="0" indent="0">
              <a:lnSpc>
                <a:spcPts val="1950"/>
              </a:lnSpc>
              <a:buNone/>
            </a:pPr>
            <a:r>
              <a:rPr lang="en-US" sz="1200" b="1">
                <a:solidFill>
                  <a:srgbClr val="F9EEE7"/>
                </a:solidFill>
                <a:ea typeface="Quattrocento" pitchFamily="34" charset="-122"/>
                <a:cs typeface="Quattrocento" pitchFamily="34" charset="-120"/>
              </a:rPr>
              <a:t>Teacher Quality</a:t>
            </a:r>
            <a:endParaRPr lang="en-US" sz="1200"/>
          </a:p>
        </p:txBody>
      </p:sp>
      <p:sp>
        <p:nvSpPr>
          <p:cNvPr id="36" name="Text 34"/>
          <p:cNvSpPr/>
          <p:nvPr/>
        </p:nvSpPr>
        <p:spPr>
          <a:xfrm>
            <a:off x="3238262" y="4374594"/>
            <a:ext cx="2499598" cy="248960"/>
          </a:xfrm>
          <a:prstGeom prst="rect">
            <a:avLst/>
          </a:prstGeom>
          <a:noFill/>
          <a:ln/>
        </p:spPr>
        <p:txBody>
          <a:bodyPr wrap="none" lIns="0" tIns="0" rIns="0" bIns="0" rtlCol="0" anchor="t"/>
          <a:lstStyle/>
          <a:p>
            <a:pPr marL="0" indent="0">
              <a:lnSpc>
                <a:spcPts val="1950"/>
              </a:lnSpc>
              <a:buNone/>
            </a:pPr>
            <a:r>
              <a:rPr lang="en-US" sz="1200">
                <a:solidFill>
                  <a:srgbClr val="F9EEE7"/>
                </a:solidFill>
                <a:ea typeface="Quattrocento" pitchFamily="34" charset="-122"/>
                <a:cs typeface="Quattrocento" pitchFamily="34" charset="-120"/>
              </a:rPr>
              <a:t>6607</a:t>
            </a:r>
            <a:endParaRPr lang="en-US" sz="1200"/>
          </a:p>
        </p:txBody>
      </p:sp>
      <p:sp>
        <p:nvSpPr>
          <p:cNvPr id="37" name="Text 35"/>
          <p:cNvSpPr/>
          <p:nvPr/>
        </p:nvSpPr>
        <p:spPr>
          <a:xfrm>
            <a:off x="6056471" y="4374594"/>
            <a:ext cx="3790950" cy="248960"/>
          </a:xfrm>
          <a:prstGeom prst="rect">
            <a:avLst/>
          </a:prstGeom>
          <a:noFill/>
          <a:ln/>
        </p:spPr>
        <p:txBody>
          <a:bodyPr wrap="none" lIns="0" tIns="0" rIns="0" bIns="0" rtlCol="0" anchor="t"/>
          <a:lstStyle/>
          <a:p>
            <a:pPr marL="0" indent="0">
              <a:lnSpc>
                <a:spcPts val="1950"/>
              </a:lnSpc>
              <a:buNone/>
            </a:pPr>
            <a:r>
              <a:rPr lang="en-US" sz="1200">
                <a:solidFill>
                  <a:srgbClr val="F9EEE7"/>
                </a:solidFill>
                <a:ea typeface="Quattrocento" pitchFamily="34" charset="-122"/>
                <a:cs typeface="Quattrocento" pitchFamily="34" charset="-120"/>
              </a:rPr>
              <a:t>78</a:t>
            </a:r>
            <a:endParaRPr lang="en-US" sz="1200"/>
          </a:p>
        </p:txBody>
      </p:sp>
      <p:sp>
        <p:nvSpPr>
          <p:cNvPr id="38" name="Text 36"/>
          <p:cNvSpPr/>
          <p:nvPr/>
        </p:nvSpPr>
        <p:spPr>
          <a:xfrm>
            <a:off x="10166033" y="4374594"/>
            <a:ext cx="3463528" cy="248960"/>
          </a:xfrm>
          <a:prstGeom prst="rect">
            <a:avLst/>
          </a:prstGeom>
          <a:noFill/>
          <a:ln/>
        </p:spPr>
        <p:txBody>
          <a:bodyPr wrap="none" lIns="0" tIns="0" rIns="0" bIns="0" rtlCol="0" anchor="t"/>
          <a:lstStyle/>
          <a:p>
            <a:pPr marL="0" indent="0">
              <a:lnSpc>
                <a:spcPts val="1950"/>
              </a:lnSpc>
              <a:buNone/>
            </a:pPr>
            <a:r>
              <a:rPr lang="en-US" sz="1200">
                <a:solidFill>
                  <a:srgbClr val="F9EEE7"/>
                </a:solidFill>
                <a:ea typeface="Quattrocento" pitchFamily="34" charset="-122"/>
                <a:cs typeface="Quattrocento" pitchFamily="34" charset="-120"/>
              </a:rPr>
              <a:t>3</a:t>
            </a:r>
            <a:endParaRPr lang="en-US" sz="1200"/>
          </a:p>
        </p:txBody>
      </p:sp>
      <p:sp>
        <p:nvSpPr>
          <p:cNvPr id="39" name="Shape 37"/>
          <p:cNvSpPr/>
          <p:nvPr/>
        </p:nvSpPr>
        <p:spPr>
          <a:xfrm>
            <a:off x="845344" y="4724519"/>
            <a:ext cx="12939713" cy="450890"/>
          </a:xfrm>
          <a:prstGeom prst="rect">
            <a:avLst/>
          </a:prstGeom>
          <a:solidFill>
            <a:srgbClr val="000000">
              <a:alpha val="4000"/>
            </a:srgbClr>
          </a:solidFill>
          <a:ln/>
        </p:spPr>
        <p:txBody>
          <a:bodyPr/>
          <a:lstStyle/>
          <a:p>
            <a:endParaRPr lang="en-US"/>
          </a:p>
        </p:txBody>
      </p:sp>
      <p:sp>
        <p:nvSpPr>
          <p:cNvPr id="40" name="Text 38"/>
          <p:cNvSpPr/>
          <p:nvPr/>
        </p:nvSpPr>
        <p:spPr>
          <a:xfrm>
            <a:off x="1001078" y="4825484"/>
            <a:ext cx="1918573" cy="248960"/>
          </a:xfrm>
          <a:prstGeom prst="rect">
            <a:avLst/>
          </a:prstGeom>
          <a:noFill/>
          <a:ln/>
        </p:spPr>
        <p:txBody>
          <a:bodyPr wrap="none" lIns="0" tIns="0" rIns="0" bIns="0" rtlCol="0" anchor="t"/>
          <a:lstStyle/>
          <a:p>
            <a:pPr marL="0" indent="0">
              <a:lnSpc>
                <a:spcPts val="1950"/>
              </a:lnSpc>
              <a:buNone/>
            </a:pPr>
            <a:r>
              <a:rPr lang="en-US" sz="1200" b="1">
                <a:solidFill>
                  <a:srgbClr val="F9EEE7"/>
                </a:solidFill>
                <a:ea typeface="Quattrocento" pitchFamily="34" charset="-122"/>
                <a:cs typeface="Quattrocento" pitchFamily="34" charset="-120"/>
              </a:rPr>
              <a:t>School Type</a:t>
            </a:r>
            <a:endParaRPr lang="en-US" sz="1200"/>
          </a:p>
        </p:txBody>
      </p:sp>
      <p:sp>
        <p:nvSpPr>
          <p:cNvPr id="41" name="Text 39"/>
          <p:cNvSpPr/>
          <p:nvPr/>
        </p:nvSpPr>
        <p:spPr>
          <a:xfrm>
            <a:off x="3238262" y="4825484"/>
            <a:ext cx="2499598" cy="248960"/>
          </a:xfrm>
          <a:prstGeom prst="rect">
            <a:avLst/>
          </a:prstGeom>
          <a:noFill/>
          <a:ln/>
        </p:spPr>
        <p:txBody>
          <a:bodyPr wrap="none" lIns="0" tIns="0" rIns="0" bIns="0" rtlCol="0" anchor="t"/>
          <a:lstStyle/>
          <a:p>
            <a:pPr marL="0" indent="0">
              <a:lnSpc>
                <a:spcPts val="1950"/>
              </a:lnSpc>
              <a:buNone/>
            </a:pPr>
            <a:r>
              <a:rPr lang="en-US" sz="1200">
                <a:solidFill>
                  <a:srgbClr val="F9EEE7"/>
                </a:solidFill>
                <a:ea typeface="Quattrocento" pitchFamily="34" charset="-122"/>
                <a:cs typeface="Quattrocento" pitchFamily="34" charset="-120"/>
              </a:rPr>
              <a:t>6607</a:t>
            </a:r>
            <a:endParaRPr lang="en-US" sz="1200"/>
          </a:p>
        </p:txBody>
      </p:sp>
      <p:sp>
        <p:nvSpPr>
          <p:cNvPr id="42" name="Text 40"/>
          <p:cNvSpPr/>
          <p:nvPr/>
        </p:nvSpPr>
        <p:spPr>
          <a:xfrm>
            <a:off x="6056471" y="4825484"/>
            <a:ext cx="3790950" cy="248960"/>
          </a:xfrm>
          <a:prstGeom prst="rect">
            <a:avLst/>
          </a:prstGeom>
          <a:noFill/>
          <a:ln/>
        </p:spPr>
        <p:txBody>
          <a:bodyPr wrap="none" lIns="0" tIns="0" rIns="0" bIns="0" rtlCol="0" anchor="t"/>
          <a:lstStyle/>
          <a:p>
            <a:pPr marL="0" indent="0">
              <a:lnSpc>
                <a:spcPts val="1950"/>
              </a:lnSpc>
              <a:buNone/>
            </a:pPr>
            <a:r>
              <a:rPr lang="en-US" sz="1200">
                <a:solidFill>
                  <a:srgbClr val="F9EEE7"/>
                </a:solidFill>
                <a:ea typeface="Quattrocento" pitchFamily="34" charset="-122"/>
                <a:cs typeface="Quattrocento" pitchFamily="34" charset="-120"/>
              </a:rPr>
              <a:t>0</a:t>
            </a:r>
            <a:endParaRPr lang="en-US" sz="1200"/>
          </a:p>
        </p:txBody>
      </p:sp>
      <p:sp>
        <p:nvSpPr>
          <p:cNvPr id="43" name="Text 41"/>
          <p:cNvSpPr/>
          <p:nvPr/>
        </p:nvSpPr>
        <p:spPr>
          <a:xfrm>
            <a:off x="10166033" y="4825484"/>
            <a:ext cx="3463528" cy="248960"/>
          </a:xfrm>
          <a:prstGeom prst="rect">
            <a:avLst/>
          </a:prstGeom>
          <a:noFill/>
          <a:ln/>
        </p:spPr>
        <p:txBody>
          <a:bodyPr wrap="none" lIns="0" tIns="0" rIns="0" bIns="0" rtlCol="0" anchor="t"/>
          <a:lstStyle/>
          <a:p>
            <a:pPr marL="0" indent="0">
              <a:lnSpc>
                <a:spcPts val="1950"/>
              </a:lnSpc>
              <a:buNone/>
            </a:pPr>
            <a:r>
              <a:rPr lang="en-US" sz="1200">
                <a:solidFill>
                  <a:srgbClr val="F9EEE7"/>
                </a:solidFill>
                <a:ea typeface="Quattrocento" pitchFamily="34" charset="-122"/>
                <a:cs typeface="Quattrocento" pitchFamily="34" charset="-120"/>
              </a:rPr>
              <a:t>2</a:t>
            </a:r>
            <a:endParaRPr lang="en-US" sz="1200"/>
          </a:p>
        </p:txBody>
      </p:sp>
      <p:sp>
        <p:nvSpPr>
          <p:cNvPr id="44" name="Shape 42"/>
          <p:cNvSpPr/>
          <p:nvPr/>
        </p:nvSpPr>
        <p:spPr>
          <a:xfrm>
            <a:off x="845344" y="5175409"/>
            <a:ext cx="12939713" cy="450890"/>
          </a:xfrm>
          <a:prstGeom prst="rect">
            <a:avLst/>
          </a:prstGeom>
          <a:solidFill>
            <a:srgbClr val="FFFFFF">
              <a:alpha val="4000"/>
            </a:srgbClr>
          </a:solidFill>
          <a:ln/>
        </p:spPr>
        <p:txBody>
          <a:bodyPr/>
          <a:lstStyle/>
          <a:p>
            <a:endParaRPr lang="en-US"/>
          </a:p>
        </p:txBody>
      </p:sp>
      <p:sp>
        <p:nvSpPr>
          <p:cNvPr id="45" name="Text 43"/>
          <p:cNvSpPr/>
          <p:nvPr/>
        </p:nvSpPr>
        <p:spPr>
          <a:xfrm>
            <a:off x="1001078" y="5276374"/>
            <a:ext cx="1918573" cy="248960"/>
          </a:xfrm>
          <a:prstGeom prst="rect">
            <a:avLst/>
          </a:prstGeom>
          <a:noFill/>
          <a:ln/>
        </p:spPr>
        <p:txBody>
          <a:bodyPr wrap="none" lIns="0" tIns="0" rIns="0" bIns="0" rtlCol="0" anchor="t"/>
          <a:lstStyle/>
          <a:p>
            <a:pPr marL="0" indent="0">
              <a:lnSpc>
                <a:spcPts val="1950"/>
              </a:lnSpc>
              <a:buNone/>
            </a:pPr>
            <a:r>
              <a:rPr lang="en-US" sz="1200" b="1">
                <a:solidFill>
                  <a:srgbClr val="F9EEE7"/>
                </a:solidFill>
                <a:ea typeface="Quattrocento" pitchFamily="34" charset="-122"/>
                <a:cs typeface="Quattrocento" pitchFamily="34" charset="-120"/>
              </a:rPr>
              <a:t>Peer Influence</a:t>
            </a:r>
            <a:endParaRPr lang="en-US" sz="1200"/>
          </a:p>
        </p:txBody>
      </p:sp>
      <p:sp>
        <p:nvSpPr>
          <p:cNvPr id="46" name="Text 44"/>
          <p:cNvSpPr/>
          <p:nvPr/>
        </p:nvSpPr>
        <p:spPr>
          <a:xfrm>
            <a:off x="3238262" y="5276374"/>
            <a:ext cx="2499598" cy="248960"/>
          </a:xfrm>
          <a:prstGeom prst="rect">
            <a:avLst/>
          </a:prstGeom>
          <a:noFill/>
          <a:ln/>
        </p:spPr>
        <p:txBody>
          <a:bodyPr wrap="none" lIns="0" tIns="0" rIns="0" bIns="0" rtlCol="0" anchor="t"/>
          <a:lstStyle/>
          <a:p>
            <a:pPr marL="0" indent="0">
              <a:lnSpc>
                <a:spcPts val="1950"/>
              </a:lnSpc>
              <a:buNone/>
            </a:pPr>
            <a:r>
              <a:rPr lang="en-US" sz="1200">
                <a:solidFill>
                  <a:srgbClr val="F9EEE7"/>
                </a:solidFill>
                <a:ea typeface="Quattrocento" pitchFamily="34" charset="-122"/>
                <a:cs typeface="Quattrocento" pitchFamily="34" charset="-120"/>
              </a:rPr>
              <a:t>6607</a:t>
            </a:r>
            <a:endParaRPr lang="en-US" sz="1200"/>
          </a:p>
        </p:txBody>
      </p:sp>
      <p:sp>
        <p:nvSpPr>
          <p:cNvPr id="47" name="Text 45"/>
          <p:cNvSpPr/>
          <p:nvPr/>
        </p:nvSpPr>
        <p:spPr>
          <a:xfrm>
            <a:off x="6056471" y="5276374"/>
            <a:ext cx="3790950" cy="248960"/>
          </a:xfrm>
          <a:prstGeom prst="rect">
            <a:avLst/>
          </a:prstGeom>
          <a:noFill/>
          <a:ln/>
        </p:spPr>
        <p:txBody>
          <a:bodyPr wrap="none" lIns="0" tIns="0" rIns="0" bIns="0" rtlCol="0" anchor="t"/>
          <a:lstStyle/>
          <a:p>
            <a:pPr marL="0" indent="0">
              <a:lnSpc>
                <a:spcPts val="1950"/>
              </a:lnSpc>
              <a:buNone/>
            </a:pPr>
            <a:r>
              <a:rPr lang="en-US" sz="1200">
                <a:solidFill>
                  <a:srgbClr val="F9EEE7"/>
                </a:solidFill>
                <a:ea typeface="Quattrocento" pitchFamily="34" charset="-122"/>
                <a:cs typeface="Quattrocento" pitchFamily="34" charset="-120"/>
              </a:rPr>
              <a:t>0</a:t>
            </a:r>
            <a:endParaRPr lang="en-US" sz="1200"/>
          </a:p>
        </p:txBody>
      </p:sp>
      <p:sp>
        <p:nvSpPr>
          <p:cNvPr id="48" name="Text 46"/>
          <p:cNvSpPr/>
          <p:nvPr/>
        </p:nvSpPr>
        <p:spPr>
          <a:xfrm>
            <a:off x="10166033" y="5276374"/>
            <a:ext cx="3463528" cy="248960"/>
          </a:xfrm>
          <a:prstGeom prst="rect">
            <a:avLst/>
          </a:prstGeom>
          <a:noFill/>
          <a:ln/>
        </p:spPr>
        <p:txBody>
          <a:bodyPr wrap="none" lIns="0" tIns="0" rIns="0" bIns="0" rtlCol="0" anchor="t"/>
          <a:lstStyle/>
          <a:p>
            <a:pPr marL="0" indent="0">
              <a:lnSpc>
                <a:spcPts val="1950"/>
              </a:lnSpc>
              <a:buNone/>
            </a:pPr>
            <a:r>
              <a:rPr lang="en-US" sz="1200">
                <a:solidFill>
                  <a:srgbClr val="F9EEE7"/>
                </a:solidFill>
                <a:ea typeface="Quattrocento" pitchFamily="34" charset="-122"/>
                <a:cs typeface="Quattrocento" pitchFamily="34" charset="-120"/>
              </a:rPr>
              <a:t>3</a:t>
            </a:r>
            <a:endParaRPr lang="en-US" sz="1200"/>
          </a:p>
        </p:txBody>
      </p:sp>
      <p:sp>
        <p:nvSpPr>
          <p:cNvPr id="49" name="Shape 47"/>
          <p:cNvSpPr/>
          <p:nvPr/>
        </p:nvSpPr>
        <p:spPr>
          <a:xfrm>
            <a:off x="845344" y="5626298"/>
            <a:ext cx="12939713" cy="450890"/>
          </a:xfrm>
          <a:prstGeom prst="rect">
            <a:avLst/>
          </a:prstGeom>
          <a:solidFill>
            <a:srgbClr val="000000">
              <a:alpha val="4000"/>
            </a:srgbClr>
          </a:solidFill>
          <a:ln/>
        </p:spPr>
        <p:txBody>
          <a:bodyPr/>
          <a:lstStyle/>
          <a:p>
            <a:endParaRPr lang="en-US"/>
          </a:p>
        </p:txBody>
      </p:sp>
      <p:sp>
        <p:nvSpPr>
          <p:cNvPr id="50" name="Text 48"/>
          <p:cNvSpPr/>
          <p:nvPr/>
        </p:nvSpPr>
        <p:spPr>
          <a:xfrm>
            <a:off x="1001077" y="5727263"/>
            <a:ext cx="2896667" cy="248960"/>
          </a:xfrm>
          <a:prstGeom prst="rect">
            <a:avLst/>
          </a:prstGeom>
          <a:noFill/>
          <a:ln/>
        </p:spPr>
        <p:txBody>
          <a:bodyPr wrap="none" lIns="0" tIns="0" rIns="0" bIns="0" rtlCol="0" anchor="t"/>
          <a:lstStyle/>
          <a:p>
            <a:pPr marL="0" indent="0">
              <a:lnSpc>
                <a:spcPts val="1950"/>
              </a:lnSpc>
              <a:buNone/>
            </a:pPr>
            <a:r>
              <a:rPr lang="en-US" sz="1200" b="1">
                <a:solidFill>
                  <a:srgbClr val="F9EEE7"/>
                </a:solidFill>
                <a:ea typeface="Quattrocento" pitchFamily="34" charset="-122"/>
                <a:cs typeface="Quattrocento" pitchFamily="34" charset="-120"/>
              </a:rPr>
              <a:t>Learning Disabilities</a:t>
            </a:r>
            <a:endParaRPr lang="en-US" sz="1200"/>
          </a:p>
        </p:txBody>
      </p:sp>
      <p:sp>
        <p:nvSpPr>
          <p:cNvPr id="51" name="Text 49"/>
          <p:cNvSpPr/>
          <p:nvPr/>
        </p:nvSpPr>
        <p:spPr>
          <a:xfrm>
            <a:off x="3238262" y="5727263"/>
            <a:ext cx="2499598" cy="248960"/>
          </a:xfrm>
          <a:prstGeom prst="rect">
            <a:avLst/>
          </a:prstGeom>
          <a:noFill/>
          <a:ln/>
        </p:spPr>
        <p:txBody>
          <a:bodyPr wrap="none" lIns="0" tIns="0" rIns="0" bIns="0" rtlCol="0" anchor="t"/>
          <a:lstStyle/>
          <a:p>
            <a:pPr marL="0" indent="0">
              <a:lnSpc>
                <a:spcPts val="1950"/>
              </a:lnSpc>
              <a:buNone/>
            </a:pPr>
            <a:r>
              <a:rPr lang="en-US" sz="1200">
                <a:solidFill>
                  <a:srgbClr val="F9EEE7"/>
                </a:solidFill>
                <a:ea typeface="Quattrocento" pitchFamily="34" charset="-122"/>
                <a:cs typeface="Quattrocento" pitchFamily="34" charset="-120"/>
              </a:rPr>
              <a:t>6607</a:t>
            </a:r>
            <a:endParaRPr lang="en-US" sz="1200"/>
          </a:p>
        </p:txBody>
      </p:sp>
      <p:sp>
        <p:nvSpPr>
          <p:cNvPr id="52" name="Text 50"/>
          <p:cNvSpPr/>
          <p:nvPr/>
        </p:nvSpPr>
        <p:spPr>
          <a:xfrm>
            <a:off x="6056471" y="5727263"/>
            <a:ext cx="3790950" cy="248960"/>
          </a:xfrm>
          <a:prstGeom prst="rect">
            <a:avLst/>
          </a:prstGeom>
          <a:noFill/>
          <a:ln/>
        </p:spPr>
        <p:txBody>
          <a:bodyPr wrap="none" lIns="0" tIns="0" rIns="0" bIns="0" rtlCol="0" anchor="t"/>
          <a:lstStyle/>
          <a:p>
            <a:pPr marL="0" indent="0">
              <a:lnSpc>
                <a:spcPts val="1950"/>
              </a:lnSpc>
              <a:buNone/>
            </a:pPr>
            <a:r>
              <a:rPr lang="en-US" sz="1200">
                <a:solidFill>
                  <a:srgbClr val="F9EEE7"/>
                </a:solidFill>
                <a:ea typeface="Quattrocento" pitchFamily="34" charset="-122"/>
                <a:cs typeface="Quattrocento" pitchFamily="34" charset="-120"/>
              </a:rPr>
              <a:t>0</a:t>
            </a:r>
            <a:endParaRPr lang="en-US" sz="1200"/>
          </a:p>
        </p:txBody>
      </p:sp>
      <p:sp>
        <p:nvSpPr>
          <p:cNvPr id="53" name="Text 51"/>
          <p:cNvSpPr/>
          <p:nvPr/>
        </p:nvSpPr>
        <p:spPr>
          <a:xfrm>
            <a:off x="10166033" y="5727263"/>
            <a:ext cx="3463528" cy="248960"/>
          </a:xfrm>
          <a:prstGeom prst="rect">
            <a:avLst/>
          </a:prstGeom>
          <a:noFill/>
          <a:ln/>
        </p:spPr>
        <p:txBody>
          <a:bodyPr wrap="none" lIns="0" tIns="0" rIns="0" bIns="0" rtlCol="0" anchor="t"/>
          <a:lstStyle/>
          <a:p>
            <a:pPr marL="0" indent="0">
              <a:lnSpc>
                <a:spcPts val="1950"/>
              </a:lnSpc>
              <a:buNone/>
            </a:pPr>
            <a:r>
              <a:rPr lang="en-US" sz="1200">
                <a:solidFill>
                  <a:srgbClr val="F9EEE7"/>
                </a:solidFill>
                <a:ea typeface="Quattrocento" pitchFamily="34" charset="-122"/>
                <a:cs typeface="Quattrocento" pitchFamily="34" charset="-120"/>
              </a:rPr>
              <a:t>2</a:t>
            </a:r>
            <a:endParaRPr lang="en-US" sz="1200"/>
          </a:p>
        </p:txBody>
      </p:sp>
      <p:sp>
        <p:nvSpPr>
          <p:cNvPr id="54" name="Shape 52"/>
          <p:cNvSpPr/>
          <p:nvPr/>
        </p:nvSpPr>
        <p:spPr>
          <a:xfrm>
            <a:off x="845344" y="6077188"/>
            <a:ext cx="12939713" cy="450890"/>
          </a:xfrm>
          <a:prstGeom prst="rect">
            <a:avLst/>
          </a:prstGeom>
          <a:solidFill>
            <a:srgbClr val="FFFFFF">
              <a:alpha val="4000"/>
            </a:srgbClr>
          </a:solidFill>
          <a:ln/>
        </p:spPr>
        <p:txBody>
          <a:bodyPr/>
          <a:lstStyle/>
          <a:p>
            <a:endParaRPr lang="en-US"/>
          </a:p>
        </p:txBody>
      </p:sp>
      <p:sp>
        <p:nvSpPr>
          <p:cNvPr id="55" name="Text 53"/>
          <p:cNvSpPr/>
          <p:nvPr/>
        </p:nvSpPr>
        <p:spPr>
          <a:xfrm>
            <a:off x="1001078" y="6178153"/>
            <a:ext cx="3164522" cy="248960"/>
          </a:xfrm>
          <a:prstGeom prst="rect">
            <a:avLst/>
          </a:prstGeom>
          <a:noFill/>
          <a:ln/>
        </p:spPr>
        <p:txBody>
          <a:bodyPr wrap="none" lIns="0" tIns="0" rIns="0" bIns="0" rtlCol="0" anchor="t"/>
          <a:lstStyle/>
          <a:p>
            <a:pPr marL="0" indent="0">
              <a:lnSpc>
                <a:spcPts val="1950"/>
              </a:lnSpc>
              <a:buNone/>
            </a:pPr>
            <a:r>
              <a:rPr lang="en-US" sz="1200" b="1">
                <a:solidFill>
                  <a:srgbClr val="F9EEE7"/>
                </a:solidFill>
                <a:ea typeface="Quattrocento" pitchFamily="34" charset="-122"/>
                <a:cs typeface="Quattrocento" pitchFamily="34" charset="-120"/>
              </a:rPr>
              <a:t>Parental Education Level</a:t>
            </a:r>
            <a:endParaRPr lang="en-US" sz="1200"/>
          </a:p>
        </p:txBody>
      </p:sp>
      <p:sp>
        <p:nvSpPr>
          <p:cNvPr id="56" name="Text 54"/>
          <p:cNvSpPr/>
          <p:nvPr/>
        </p:nvSpPr>
        <p:spPr>
          <a:xfrm>
            <a:off x="3238262" y="6178153"/>
            <a:ext cx="2499598" cy="248960"/>
          </a:xfrm>
          <a:prstGeom prst="rect">
            <a:avLst/>
          </a:prstGeom>
          <a:noFill/>
          <a:ln/>
        </p:spPr>
        <p:txBody>
          <a:bodyPr wrap="none" lIns="0" tIns="0" rIns="0" bIns="0" rtlCol="0" anchor="t"/>
          <a:lstStyle/>
          <a:p>
            <a:pPr marL="0" indent="0">
              <a:lnSpc>
                <a:spcPts val="1950"/>
              </a:lnSpc>
              <a:buNone/>
            </a:pPr>
            <a:r>
              <a:rPr lang="en-US" sz="1200">
                <a:solidFill>
                  <a:srgbClr val="F9EEE7"/>
                </a:solidFill>
                <a:ea typeface="Quattrocento" pitchFamily="34" charset="-122"/>
                <a:cs typeface="Quattrocento" pitchFamily="34" charset="-120"/>
              </a:rPr>
              <a:t>6607</a:t>
            </a:r>
            <a:endParaRPr lang="en-US" sz="1200"/>
          </a:p>
        </p:txBody>
      </p:sp>
      <p:sp>
        <p:nvSpPr>
          <p:cNvPr id="57" name="Text 55"/>
          <p:cNvSpPr/>
          <p:nvPr/>
        </p:nvSpPr>
        <p:spPr>
          <a:xfrm>
            <a:off x="6056471" y="6178153"/>
            <a:ext cx="3790950" cy="248960"/>
          </a:xfrm>
          <a:prstGeom prst="rect">
            <a:avLst/>
          </a:prstGeom>
          <a:noFill/>
          <a:ln/>
        </p:spPr>
        <p:txBody>
          <a:bodyPr wrap="none" lIns="0" tIns="0" rIns="0" bIns="0" rtlCol="0" anchor="t"/>
          <a:lstStyle/>
          <a:p>
            <a:pPr marL="0" indent="0">
              <a:lnSpc>
                <a:spcPts val="1950"/>
              </a:lnSpc>
              <a:buNone/>
            </a:pPr>
            <a:r>
              <a:rPr lang="en-US" sz="1200">
                <a:solidFill>
                  <a:srgbClr val="F9EEE7"/>
                </a:solidFill>
                <a:ea typeface="Quattrocento" pitchFamily="34" charset="-122"/>
                <a:cs typeface="Quattrocento" pitchFamily="34" charset="-120"/>
              </a:rPr>
              <a:t>90</a:t>
            </a:r>
            <a:endParaRPr lang="en-US" sz="1200"/>
          </a:p>
        </p:txBody>
      </p:sp>
      <p:sp>
        <p:nvSpPr>
          <p:cNvPr id="58" name="Text 56"/>
          <p:cNvSpPr/>
          <p:nvPr/>
        </p:nvSpPr>
        <p:spPr>
          <a:xfrm>
            <a:off x="10166033" y="6178153"/>
            <a:ext cx="3463528" cy="248960"/>
          </a:xfrm>
          <a:prstGeom prst="rect">
            <a:avLst/>
          </a:prstGeom>
          <a:noFill/>
          <a:ln/>
        </p:spPr>
        <p:txBody>
          <a:bodyPr wrap="none" lIns="0" tIns="0" rIns="0" bIns="0" rtlCol="0" anchor="t"/>
          <a:lstStyle/>
          <a:p>
            <a:pPr marL="0" indent="0">
              <a:lnSpc>
                <a:spcPts val="1950"/>
              </a:lnSpc>
              <a:buNone/>
            </a:pPr>
            <a:r>
              <a:rPr lang="en-US" sz="1200">
                <a:solidFill>
                  <a:srgbClr val="F9EEE7"/>
                </a:solidFill>
                <a:ea typeface="Quattrocento" pitchFamily="34" charset="-122"/>
                <a:cs typeface="Quattrocento" pitchFamily="34" charset="-120"/>
              </a:rPr>
              <a:t>3</a:t>
            </a:r>
            <a:endParaRPr lang="en-US" sz="1200"/>
          </a:p>
        </p:txBody>
      </p:sp>
      <p:sp>
        <p:nvSpPr>
          <p:cNvPr id="59" name="Shape 57"/>
          <p:cNvSpPr/>
          <p:nvPr/>
        </p:nvSpPr>
        <p:spPr>
          <a:xfrm>
            <a:off x="845344" y="6528078"/>
            <a:ext cx="12939713" cy="450890"/>
          </a:xfrm>
          <a:prstGeom prst="rect">
            <a:avLst/>
          </a:prstGeom>
          <a:solidFill>
            <a:srgbClr val="000000">
              <a:alpha val="4000"/>
            </a:srgbClr>
          </a:solidFill>
          <a:ln/>
        </p:spPr>
        <p:txBody>
          <a:bodyPr/>
          <a:lstStyle/>
          <a:p>
            <a:endParaRPr lang="en-US"/>
          </a:p>
        </p:txBody>
      </p:sp>
      <p:sp>
        <p:nvSpPr>
          <p:cNvPr id="60" name="Text 58"/>
          <p:cNvSpPr/>
          <p:nvPr/>
        </p:nvSpPr>
        <p:spPr>
          <a:xfrm>
            <a:off x="1001078" y="6629043"/>
            <a:ext cx="1918573" cy="248960"/>
          </a:xfrm>
          <a:prstGeom prst="rect">
            <a:avLst/>
          </a:prstGeom>
          <a:noFill/>
          <a:ln/>
        </p:spPr>
        <p:txBody>
          <a:bodyPr wrap="none" lIns="0" tIns="0" rIns="0" bIns="0" rtlCol="0" anchor="t"/>
          <a:lstStyle/>
          <a:p>
            <a:pPr marL="0" indent="0">
              <a:lnSpc>
                <a:spcPts val="1950"/>
              </a:lnSpc>
              <a:buNone/>
            </a:pPr>
            <a:r>
              <a:rPr lang="en-US" sz="1200" b="1">
                <a:solidFill>
                  <a:srgbClr val="F9EEE7"/>
                </a:solidFill>
                <a:ea typeface="Quattrocento" pitchFamily="34" charset="-122"/>
                <a:cs typeface="Quattrocento" pitchFamily="34" charset="-120"/>
              </a:rPr>
              <a:t>Distance from home</a:t>
            </a:r>
            <a:endParaRPr lang="en-US" sz="1200"/>
          </a:p>
        </p:txBody>
      </p:sp>
      <p:sp>
        <p:nvSpPr>
          <p:cNvPr id="61" name="Text 59"/>
          <p:cNvSpPr/>
          <p:nvPr/>
        </p:nvSpPr>
        <p:spPr>
          <a:xfrm>
            <a:off x="3238262" y="6629043"/>
            <a:ext cx="2499598" cy="248960"/>
          </a:xfrm>
          <a:prstGeom prst="rect">
            <a:avLst/>
          </a:prstGeom>
          <a:noFill/>
          <a:ln/>
        </p:spPr>
        <p:txBody>
          <a:bodyPr wrap="none" lIns="0" tIns="0" rIns="0" bIns="0" rtlCol="0" anchor="t"/>
          <a:lstStyle/>
          <a:p>
            <a:pPr marL="0" indent="0">
              <a:lnSpc>
                <a:spcPts val="1950"/>
              </a:lnSpc>
              <a:buNone/>
            </a:pPr>
            <a:r>
              <a:rPr lang="en-US" sz="1200">
                <a:solidFill>
                  <a:srgbClr val="F9EEE7"/>
                </a:solidFill>
                <a:ea typeface="Quattrocento" pitchFamily="34" charset="-122"/>
                <a:cs typeface="Quattrocento" pitchFamily="34" charset="-120"/>
              </a:rPr>
              <a:t>6607</a:t>
            </a:r>
            <a:endParaRPr lang="en-US" sz="1200"/>
          </a:p>
        </p:txBody>
      </p:sp>
      <p:sp>
        <p:nvSpPr>
          <p:cNvPr id="62" name="Text 60"/>
          <p:cNvSpPr/>
          <p:nvPr/>
        </p:nvSpPr>
        <p:spPr>
          <a:xfrm>
            <a:off x="6056471" y="6629043"/>
            <a:ext cx="3790950" cy="248960"/>
          </a:xfrm>
          <a:prstGeom prst="rect">
            <a:avLst/>
          </a:prstGeom>
          <a:noFill/>
          <a:ln/>
        </p:spPr>
        <p:txBody>
          <a:bodyPr wrap="none" lIns="0" tIns="0" rIns="0" bIns="0" rtlCol="0" anchor="t"/>
          <a:lstStyle/>
          <a:p>
            <a:pPr marL="0" indent="0">
              <a:lnSpc>
                <a:spcPts val="1950"/>
              </a:lnSpc>
              <a:buNone/>
            </a:pPr>
            <a:r>
              <a:rPr lang="en-US" sz="1200">
                <a:solidFill>
                  <a:srgbClr val="F9EEE7"/>
                </a:solidFill>
                <a:ea typeface="Quattrocento" pitchFamily="34" charset="-122"/>
                <a:cs typeface="Quattrocento" pitchFamily="34" charset="-120"/>
              </a:rPr>
              <a:t>67</a:t>
            </a:r>
            <a:endParaRPr lang="en-US" sz="1200"/>
          </a:p>
        </p:txBody>
      </p:sp>
      <p:sp>
        <p:nvSpPr>
          <p:cNvPr id="63" name="Text 61"/>
          <p:cNvSpPr/>
          <p:nvPr/>
        </p:nvSpPr>
        <p:spPr>
          <a:xfrm>
            <a:off x="10166033" y="6629043"/>
            <a:ext cx="3463528" cy="248960"/>
          </a:xfrm>
          <a:prstGeom prst="rect">
            <a:avLst/>
          </a:prstGeom>
          <a:noFill/>
          <a:ln/>
        </p:spPr>
        <p:txBody>
          <a:bodyPr wrap="none" lIns="0" tIns="0" rIns="0" bIns="0" rtlCol="0" anchor="t"/>
          <a:lstStyle/>
          <a:p>
            <a:pPr marL="0" indent="0">
              <a:lnSpc>
                <a:spcPts val="1950"/>
              </a:lnSpc>
              <a:buNone/>
            </a:pPr>
            <a:r>
              <a:rPr lang="en-US" sz="1200">
                <a:solidFill>
                  <a:srgbClr val="F9EEE7"/>
                </a:solidFill>
                <a:ea typeface="Quattrocento" pitchFamily="34" charset="-122"/>
                <a:cs typeface="Quattrocento" pitchFamily="34" charset="-120"/>
              </a:rPr>
              <a:t>3</a:t>
            </a:r>
            <a:endParaRPr lang="en-US" sz="1200"/>
          </a:p>
        </p:txBody>
      </p:sp>
      <p:sp>
        <p:nvSpPr>
          <p:cNvPr id="64" name="Shape 62"/>
          <p:cNvSpPr/>
          <p:nvPr/>
        </p:nvSpPr>
        <p:spPr>
          <a:xfrm>
            <a:off x="845344" y="6978968"/>
            <a:ext cx="12939713" cy="450890"/>
          </a:xfrm>
          <a:prstGeom prst="rect">
            <a:avLst/>
          </a:prstGeom>
          <a:solidFill>
            <a:srgbClr val="FFFFFF">
              <a:alpha val="4000"/>
            </a:srgbClr>
          </a:solidFill>
          <a:ln/>
        </p:spPr>
        <p:txBody>
          <a:bodyPr/>
          <a:lstStyle/>
          <a:p>
            <a:endParaRPr lang="en-US"/>
          </a:p>
        </p:txBody>
      </p:sp>
      <p:sp>
        <p:nvSpPr>
          <p:cNvPr id="65" name="Text 63"/>
          <p:cNvSpPr/>
          <p:nvPr/>
        </p:nvSpPr>
        <p:spPr>
          <a:xfrm>
            <a:off x="1001078" y="7079933"/>
            <a:ext cx="1918573" cy="248960"/>
          </a:xfrm>
          <a:prstGeom prst="rect">
            <a:avLst/>
          </a:prstGeom>
          <a:noFill/>
          <a:ln/>
        </p:spPr>
        <p:txBody>
          <a:bodyPr wrap="none" lIns="0" tIns="0" rIns="0" bIns="0" rtlCol="0" anchor="t"/>
          <a:lstStyle/>
          <a:p>
            <a:pPr marL="0" indent="0">
              <a:lnSpc>
                <a:spcPts val="1950"/>
              </a:lnSpc>
              <a:buNone/>
            </a:pPr>
            <a:r>
              <a:rPr lang="en-US" sz="1200" b="1">
                <a:solidFill>
                  <a:srgbClr val="F9EEE7"/>
                </a:solidFill>
                <a:ea typeface="Quattrocento" pitchFamily="34" charset="-122"/>
                <a:cs typeface="Quattrocento" pitchFamily="34" charset="-120"/>
              </a:rPr>
              <a:t>Gender</a:t>
            </a:r>
            <a:endParaRPr lang="en-US" sz="1200"/>
          </a:p>
        </p:txBody>
      </p:sp>
      <p:sp>
        <p:nvSpPr>
          <p:cNvPr id="66" name="Text 64"/>
          <p:cNvSpPr/>
          <p:nvPr/>
        </p:nvSpPr>
        <p:spPr>
          <a:xfrm>
            <a:off x="3238262" y="7079933"/>
            <a:ext cx="2499598" cy="248960"/>
          </a:xfrm>
          <a:prstGeom prst="rect">
            <a:avLst/>
          </a:prstGeom>
          <a:noFill/>
          <a:ln/>
        </p:spPr>
        <p:txBody>
          <a:bodyPr wrap="none" lIns="0" tIns="0" rIns="0" bIns="0" rtlCol="0" anchor="t"/>
          <a:lstStyle/>
          <a:p>
            <a:pPr marL="0" indent="0">
              <a:lnSpc>
                <a:spcPts val="1950"/>
              </a:lnSpc>
              <a:buNone/>
            </a:pPr>
            <a:r>
              <a:rPr lang="en-US" sz="1200">
                <a:solidFill>
                  <a:srgbClr val="F9EEE7"/>
                </a:solidFill>
                <a:ea typeface="Quattrocento" pitchFamily="34" charset="-122"/>
                <a:cs typeface="Quattrocento" pitchFamily="34" charset="-120"/>
              </a:rPr>
              <a:t>6607</a:t>
            </a:r>
            <a:endParaRPr lang="en-US" sz="1200"/>
          </a:p>
        </p:txBody>
      </p:sp>
      <p:sp>
        <p:nvSpPr>
          <p:cNvPr id="67" name="Text 65"/>
          <p:cNvSpPr/>
          <p:nvPr/>
        </p:nvSpPr>
        <p:spPr>
          <a:xfrm>
            <a:off x="6056471" y="7079933"/>
            <a:ext cx="3790950" cy="248960"/>
          </a:xfrm>
          <a:prstGeom prst="rect">
            <a:avLst/>
          </a:prstGeom>
          <a:noFill/>
          <a:ln/>
        </p:spPr>
        <p:txBody>
          <a:bodyPr wrap="none" lIns="0" tIns="0" rIns="0" bIns="0" rtlCol="0" anchor="t"/>
          <a:lstStyle/>
          <a:p>
            <a:pPr marL="0" indent="0">
              <a:lnSpc>
                <a:spcPts val="1950"/>
              </a:lnSpc>
              <a:buNone/>
            </a:pPr>
            <a:r>
              <a:rPr lang="en-US" sz="1200">
                <a:solidFill>
                  <a:srgbClr val="F9EEE7"/>
                </a:solidFill>
                <a:ea typeface="Quattrocento" pitchFamily="34" charset="-122"/>
                <a:cs typeface="Quattrocento" pitchFamily="34" charset="-120"/>
              </a:rPr>
              <a:t>0</a:t>
            </a:r>
            <a:endParaRPr lang="en-US" sz="1200"/>
          </a:p>
        </p:txBody>
      </p:sp>
      <p:sp>
        <p:nvSpPr>
          <p:cNvPr id="68" name="Text 66"/>
          <p:cNvSpPr/>
          <p:nvPr/>
        </p:nvSpPr>
        <p:spPr>
          <a:xfrm>
            <a:off x="10166033" y="7079933"/>
            <a:ext cx="3463528" cy="248960"/>
          </a:xfrm>
          <a:prstGeom prst="rect">
            <a:avLst/>
          </a:prstGeom>
          <a:noFill/>
          <a:ln/>
        </p:spPr>
        <p:txBody>
          <a:bodyPr wrap="none" lIns="0" tIns="0" rIns="0" bIns="0" rtlCol="0" anchor="t"/>
          <a:lstStyle/>
          <a:p>
            <a:pPr marL="0" indent="0">
              <a:lnSpc>
                <a:spcPts val="1950"/>
              </a:lnSpc>
              <a:buNone/>
            </a:pPr>
            <a:r>
              <a:rPr lang="en-US" sz="1200">
                <a:solidFill>
                  <a:srgbClr val="F9EEE7"/>
                </a:solidFill>
                <a:ea typeface="Quattrocento" pitchFamily="34" charset="-122"/>
                <a:cs typeface="Quattrocento" pitchFamily="34" charset="-120"/>
              </a:rPr>
              <a:t>2</a:t>
            </a:r>
            <a:endParaRPr lang="en-US" sz="12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BBCF38-ECF4-BC47-1F86-CE711FC89D45}"/>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2C5F4974-2D94-ED85-A98A-EBC6F9D98B65}"/>
              </a:ext>
            </a:extLst>
          </p:cNvPr>
          <p:cNvSpPr/>
          <p:nvPr/>
        </p:nvSpPr>
        <p:spPr>
          <a:xfrm>
            <a:off x="837724" y="792004"/>
            <a:ext cx="4670584" cy="457557"/>
          </a:xfrm>
          <a:prstGeom prst="rect">
            <a:avLst/>
          </a:prstGeom>
          <a:noFill/>
          <a:ln/>
        </p:spPr>
        <p:txBody>
          <a:bodyPr wrap="none" lIns="0" tIns="0" rIns="0" bIns="0" rtlCol="0" anchor="t"/>
          <a:lstStyle/>
          <a:p>
            <a:pPr marL="0" indent="0" algn="l">
              <a:lnSpc>
                <a:spcPts val="3600"/>
              </a:lnSpc>
              <a:buNone/>
            </a:pPr>
            <a:r>
              <a:rPr lang="en-US" sz="2850">
                <a:solidFill>
                  <a:srgbClr val="FFD9BE"/>
                </a:solidFill>
                <a:ea typeface="Quattrocento" pitchFamily="34" charset="-122"/>
                <a:cs typeface="Quattrocento" pitchFamily="34" charset="-120"/>
              </a:rPr>
              <a:t>Data Structure  - Categorical</a:t>
            </a:r>
            <a:endParaRPr lang="en-US" sz="2850"/>
          </a:p>
        </p:txBody>
      </p:sp>
      <p:pic>
        <p:nvPicPr>
          <p:cNvPr id="69" name="Picture 68" descr="A graph with numbers and lines&#10;&#10;AI-generated content may be incorrect.">
            <a:extLst>
              <a:ext uri="{FF2B5EF4-FFF2-40B4-BE49-F238E27FC236}">
                <a16:creationId xmlns:a16="http://schemas.microsoft.com/office/drawing/2014/main" id="{59B55E0A-8B0B-B882-0972-41EFBAC903CB}"/>
              </a:ext>
            </a:extLst>
          </p:cNvPr>
          <p:cNvPicPr>
            <a:picLocks noChangeAspect="1"/>
          </p:cNvPicPr>
          <p:nvPr/>
        </p:nvPicPr>
        <p:blipFill>
          <a:blip r:embed="rId3"/>
          <a:stretch>
            <a:fillRect/>
          </a:stretch>
        </p:blipFill>
        <p:spPr>
          <a:xfrm>
            <a:off x="837724" y="1591071"/>
            <a:ext cx="8009769" cy="5538778"/>
          </a:xfrm>
          <a:prstGeom prst="rect">
            <a:avLst/>
          </a:prstGeom>
        </p:spPr>
      </p:pic>
      <p:sp>
        <p:nvSpPr>
          <p:cNvPr id="71" name="Text 9">
            <a:extLst>
              <a:ext uri="{FF2B5EF4-FFF2-40B4-BE49-F238E27FC236}">
                <a16:creationId xmlns:a16="http://schemas.microsoft.com/office/drawing/2014/main" id="{2B6F3F2A-5084-CDAB-7C96-7C2E7D45C7B5}"/>
              </a:ext>
            </a:extLst>
          </p:cNvPr>
          <p:cNvSpPr/>
          <p:nvPr/>
        </p:nvSpPr>
        <p:spPr>
          <a:xfrm>
            <a:off x="9076968" y="1496246"/>
            <a:ext cx="2816185" cy="351949"/>
          </a:xfrm>
          <a:prstGeom prst="rect">
            <a:avLst/>
          </a:prstGeom>
          <a:noFill/>
          <a:ln/>
        </p:spPr>
        <p:txBody>
          <a:bodyPr wrap="none" lIns="0" tIns="0" rIns="0" bIns="0" rtlCol="0" anchor="t"/>
          <a:lstStyle/>
          <a:p>
            <a:pPr marL="0" indent="0" algn="l">
              <a:lnSpc>
                <a:spcPts val="2750"/>
              </a:lnSpc>
              <a:buNone/>
            </a:pPr>
            <a:r>
              <a:rPr lang="en-US" sz="2200">
                <a:solidFill>
                  <a:srgbClr val="FFD9BE"/>
                </a:solidFill>
                <a:latin typeface="Quattrocento" pitchFamily="34" charset="0"/>
                <a:ea typeface="Quattrocento" pitchFamily="34" charset="-122"/>
                <a:cs typeface="Quattrocento" pitchFamily="34" charset="-120"/>
              </a:rPr>
              <a:t>Response </a:t>
            </a:r>
            <a:r>
              <a:rPr lang="en-US" sz="2200">
                <a:solidFill>
                  <a:srgbClr val="FFD9BE"/>
                </a:solidFill>
                <a:ea typeface="Quattrocento" pitchFamily="34" charset="-122"/>
                <a:cs typeface="Quattrocento" pitchFamily="34" charset="-120"/>
              </a:rPr>
              <a:t>Summary</a:t>
            </a:r>
            <a:r>
              <a:rPr lang="en-US" sz="2200">
                <a:solidFill>
                  <a:srgbClr val="FFD9BE"/>
                </a:solidFill>
                <a:latin typeface="Quattrocento" pitchFamily="34" charset="0"/>
                <a:ea typeface="Quattrocento" pitchFamily="34" charset="-122"/>
                <a:cs typeface="Quattrocento" pitchFamily="34" charset="-120"/>
              </a:rPr>
              <a:t> Statistics</a:t>
            </a:r>
          </a:p>
          <a:p>
            <a:pPr marL="0" indent="0" algn="l">
              <a:lnSpc>
                <a:spcPts val="2750"/>
              </a:lnSpc>
              <a:buNone/>
            </a:pPr>
            <a:endParaRPr lang="en-US" sz="2200"/>
          </a:p>
        </p:txBody>
      </p:sp>
      <p:sp>
        <p:nvSpPr>
          <p:cNvPr id="72" name="Text 10">
            <a:extLst>
              <a:ext uri="{FF2B5EF4-FFF2-40B4-BE49-F238E27FC236}">
                <a16:creationId xmlns:a16="http://schemas.microsoft.com/office/drawing/2014/main" id="{2D3C725E-10AB-9DDE-79A9-1EE7CDC26C25}"/>
              </a:ext>
            </a:extLst>
          </p:cNvPr>
          <p:cNvSpPr/>
          <p:nvPr/>
        </p:nvSpPr>
        <p:spPr>
          <a:xfrm>
            <a:off x="9076969" y="2087510"/>
            <a:ext cx="5553432" cy="4906414"/>
          </a:xfrm>
          <a:prstGeom prst="rect">
            <a:avLst/>
          </a:prstGeom>
          <a:noFill/>
          <a:ln/>
        </p:spPr>
        <p:txBody>
          <a:bodyPr wrap="square" lIns="0" tIns="0" rIns="0" bIns="0" rtlCol="0" anchor="t"/>
          <a:lstStyle/>
          <a:p>
            <a:pPr marL="342900" indent="-342900" algn="l">
              <a:lnSpc>
                <a:spcPts val="3000"/>
              </a:lnSpc>
              <a:buSzPct val="100000"/>
              <a:buChar char="•"/>
            </a:pPr>
            <a:r>
              <a:rPr lang="en-US" sz="1850">
                <a:solidFill>
                  <a:srgbClr val="F9EEE7"/>
                </a:solidFill>
                <a:ea typeface="Quattrocento" pitchFamily="34" charset="-122"/>
                <a:cs typeface="Quattrocento" pitchFamily="34" charset="-120"/>
              </a:rPr>
              <a:t>Mean: 67.24</a:t>
            </a:r>
          </a:p>
          <a:p>
            <a:pPr marL="342900" indent="-342900" algn="l">
              <a:lnSpc>
                <a:spcPts val="3000"/>
              </a:lnSpc>
              <a:buSzPct val="100000"/>
              <a:buChar char="•"/>
            </a:pPr>
            <a:r>
              <a:rPr lang="en-US" sz="1850">
                <a:solidFill>
                  <a:srgbClr val="F9EEE7"/>
                </a:solidFill>
              </a:rPr>
              <a:t>Std Dev: 3.89</a:t>
            </a:r>
          </a:p>
          <a:p>
            <a:pPr marL="342900" indent="-342900" algn="l">
              <a:lnSpc>
                <a:spcPts val="3000"/>
              </a:lnSpc>
              <a:buSzPct val="100000"/>
              <a:buChar char="•"/>
            </a:pPr>
            <a:r>
              <a:rPr lang="en-US" sz="1850">
                <a:solidFill>
                  <a:srgbClr val="F9EEE7"/>
                </a:solidFill>
              </a:rPr>
              <a:t>Std Err Mean: .05</a:t>
            </a:r>
          </a:p>
          <a:p>
            <a:pPr marL="342900" indent="-342900" algn="l">
              <a:lnSpc>
                <a:spcPts val="3000"/>
              </a:lnSpc>
              <a:buSzPct val="100000"/>
              <a:buChar char="•"/>
            </a:pPr>
            <a:r>
              <a:rPr lang="en-US" sz="1850">
                <a:solidFill>
                  <a:srgbClr val="F9EEE7"/>
                </a:solidFill>
              </a:rPr>
              <a:t>N: 6607</a:t>
            </a:r>
          </a:p>
          <a:p>
            <a:pPr marL="342900" indent="-342900" algn="l">
              <a:lnSpc>
                <a:spcPts val="3000"/>
              </a:lnSpc>
              <a:buSzPct val="100000"/>
              <a:buChar char="•"/>
            </a:pPr>
            <a:r>
              <a:rPr lang="en-US" sz="1850">
                <a:solidFill>
                  <a:srgbClr val="F9EEE7"/>
                </a:solidFill>
              </a:rPr>
              <a:t>N Missing: 0</a:t>
            </a:r>
          </a:p>
        </p:txBody>
      </p:sp>
    </p:spTree>
    <p:extLst>
      <p:ext uri="{BB962C8B-B14F-4D97-AF65-F5344CB8AC3E}">
        <p14:creationId xmlns:p14="http://schemas.microsoft.com/office/powerpoint/2010/main" val="10636028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3" name="Image 0" descr="preencoded.png"/>
          <p:cNvPicPr>
            <a:picLocks noChangeAspect="1"/>
          </p:cNvPicPr>
          <p:nvPr/>
        </p:nvPicPr>
        <p:blipFill>
          <a:blip r:embed="rId3"/>
          <a:stretch>
            <a:fillRect/>
          </a:stretch>
        </p:blipFill>
        <p:spPr>
          <a:xfrm>
            <a:off x="221718" y="341208"/>
            <a:ext cx="14186964" cy="7235215"/>
          </a:xfrm>
          <a:prstGeom prst="rect">
            <a:avLst/>
          </a:prstGeom>
        </p:spPr>
      </p:pic>
      <p:sp>
        <p:nvSpPr>
          <p:cNvPr id="4" name="Text 1"/>
          <p:cNvSpPr/>
          <p:nvPr/>
        </p:nvSpPr>
        <p:spPr>
          <a:xfrm>
            <a:off x="832366" y="7272099"/>
            <a:ext cx="12965668" cy="304324"/>
          </a:xfrm>
          <a:prstGeom prst="rect">
            <a:avLst/>
          </a:prstGeom>
          <a:noFill/>
          <a:ln/>
        </p:spPr>
        <p:txBody>
          <a:bodyPr wrap="none" lIns="0" tIns="0" rIns="0" bIns="0" rtlCol="0" anchor="t"/>
          <a:lstStyle/>
          <a:p>
            <a:pPr marL="0" indent="0" algn="l">
              <a:lnSpc>
                <a:spcPts val="2350"/>
              </a:lnSpc>
              <a:buNone/>
            </a:pPr>
            <a:endParaRPr lang="en-US" sz="145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3" name="Image 0" descr="preencoded.png"/>
          <p:cNvPicPr>
            <a:picLocks noChangeAspect="1"/>
          </p:cNvPicPr>
          <p:nvPr/>
        </p:nvPicPr>
        <p:blipFill>
          <a:blip r:embed="rId3"/>
          <a:stretch>
            <a:fillRect/>
          </a:stretch>
        </p:blipFill>
        <p:spPr>
          <a:xfrm>
            <a:off x="-17696" y="498764"/>
            <a:ext cx="14665792" cy="7464829"/>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3" name="Text 0"/>
          <p:cNvSpPr/>
          <p:nvPr/>
        </p:nvSpPr>
        <p:spPr>
          <a:xfrm>
            <a:off x="691634" y="620970"/>
            <a:ext cx="5632490" cy="704017"/>
          </a:xfrm>
          <a:prstGeom prst="rect">
            <a:avLst/>
          </a:prstGeom>
          <a:noFill/>
          <a:ln/>
        </p:spPr>
        <p:txBody>
          <a:bodyPr wrap="none" lIns="0" tIns="0" rIns="0" bIns="0" rtlCol="0" anchor="t"/>
          <a:lstStyle/>
          <a:p>
            <a:pPr marL="0" indent="0" algn="l">
              <a:lnSpc>
                <a:spcPts val="5500"/>
              </a:lnSpc>
              <a:buNone/>
            </a:pPr>
            <a:r>
              <a:rPr lang="en-US" sz="4400">
                <a:solidFill>
                  <a:srgbClr val="FFD9BE"/>
                </a:solidFill>
                <a:ea typeface="Quattrocento" pitchFamily="34" charset="-122"/>
                <a:cs typeface="Quattrocento" pitchFamily="34" charset="-120"/>
              </a:rPr>
              <a:t>EDA Takeaways</a:t>
            </a:r>
            <a:endParaRPr lang="en-US" sz="4400"/>
          </a:p>
        </p:txBody>
      </p:sp>
      <p:pic>
        <p:nvPicPr>
          <p:cNvPr id="4" name="Image 1" descr="preencoded.png"/>
          <p:cNvPicPr>
            <a:picLocks noChangeAspect="1"/>
          </p:cNvPicPr>
          <p:nvPr/>
        </p:nvPicPr>
        <p:blipFill>
          <a:blip r:embed="rId3"/>
          <a:stretch>
            <a:fillRect/>
          </a:stretch>
        </p:blipFill>
        <p:spPr>
          <a:xfrm>
            <a:off x="691634" y="1683960"/>
            <a:ext cx="1196816" cy="1740218"/>
          </a:xfrm>
          <a:prstGeom prst="rect">
            <a:avLst/>
          </a:prstGeom>
        </p:spPr>
      </p:pic>
      <p:sp>
        <p:nvSpPr>
          <p:cNvPr id="5" name="Text 1"/>
          <p:cNvSpPr/>
          <p:nvPr/>
        </p:nvSpPr>
        <p:spPr>
          <a:xfrm>
            <a:off x="2127766" y="1923275"/>
            <a:ext cx="3653433" cy="351949"/>
          </a:xfrm>
          <a:prstGeom prst="rect">
            <a:avLst/>
          </a:prstGeom>
          <a:noFill/>
          <a:ln/>
        </p:spPr>
        <p:txBody>
          <a:bodyPr wrap="none" lIns="0" tIns="0" rIns="0" bIns="0" rtlCol="0" anchor="t"/>
          <a:lstStyle/>
          <a:p>
            <a:pPr marL="0" indent="0" algn="l">
              <a:lnSpc>
                <a:spcPts val="2750"/>
              </a:lnSpc>
              <a:buNone/>
            </a:pPr>
            <a:r>
              <a:rPr lang="en-US" sz="2200">
                <a:solidFill>
                  <a:srgbClr val="F9EEE7"/>
                </a:solidFill>
                <a:ea typeface="Quattrocento" pitchFamily="34" charset="-122"/>
                <a:cs typeface="Quattrocento" pitchFamily="34" charset="-120"/>
              </a:rPr>
              <a:t>Strong Positive Relationships</a:t>
            </a:r>
            <a:endParaRPr lang="en-US" sz="2200"/>
          </a:p>
        </p:txBody>
      </p:sp>
      <p:sp>
        <p:nvSpPr>
          <p:cNvPr id="6" name="Text 2"/>
          <p:cNvSpPr/>
          <p:nvPr/>
        </p:nvSpPr>
        <p:spPr>
          <a:xfrm>
            <a:off x="2127766" y="2418814"/>
            <a:ext cx="11811000" cy="766048"/>
          </a:xfrm>
          <a:prstGeom prst="rect">
            <a:avLst/>
          </a:prstGeom>
          <a:noFill/>
          <a:ln/>
        </p:spPr>
        <p:txBody>
          <a:bodyPr wrap="square" lIns="0" tIns="0" rIns="0" bIns="0" rtlCol="0" anchor="t"/>
          <a:lstStyle/>
          <a:p>
            <a:pPr marL="0" indent="0" algn="l">
              <a:lnSpc>
                <a:spcPts val="3000"/>
              </a:lnSpc>
              <a:buNone/>
            </a:pPr>
            <a:r>
              <a:rPr lang="en-US" sz="1850">
                <a:solidFill>
                  <a:srgbClr val="F9EEE7"/>
                </a:solidFill>
                <a:ea typeface="Quattrocento" pitchFamily="34" charset="-122"/>
                <a:cs typeface="Quattrocento" pitchFamily="34" charset="-120"/>
              </a:rPr>
              <a:t>Hours studied, attendance, and previous scores show clear positive correlations with exam performance.</a:t>
            </a:r>
            <a:endParaRPr lang="en-US" sz="1850"/>
          </a:p>
        </p:txBody>
      </p:sp>
      <p:pic>
        <p:nvPicPr>
          <p:cNvPr id="7" name="Image 2" descr="preencoded.png"/>
          <p:cNvPicPr>
            <a:picLocks noChangeAspect="1"/>
          </p:cNvPicPr>
          <p:nvPr/>
        </p:nvPicPr>
        <p:blipFill>
          <a:blip r:embed="rId4"/>
          <a:stretch>
            <a:fillRect/>
          </a:stretch>
        </p:blipFill>
        <p:spPr>
          <a:xfrm>
            <a:off x="691634" y="3424177"/>
            <a:ext cx="1196816" cy="1740218"/>
          </a:xfrm>
          <a:prstGeom prst="rect">
            <a:avLst/>
          </a:prstGeom>
        </p:spPr>
      </p:pic>
      <p:sp>
        <p:nvSpPr>
          <p:cNvPr id="8" name="Text 3"/>
          <p:cNvSpPr/>
          <p:nvPr/>
        </p:nvSpPr>
        <p:spPr>
          <a:xfrm>
            <a:off x="2127766" y="3663493"/>
            <a:ext cx="2816185" cy="351949"/>
          </a:xfrm>
          <a:prstGeom prst="rect">
            <a:avLst/>
          </a:prstGeom>
          <a:noFill/>
          <a:ln/>
        </p:spPr>
        <p:txBody>
          <a:bodyPr wrap="none" lIns="0" tIns="0" rIns="0" bIns="0" rtlCol="0" anchor="t"/>
          <a:lstStyle/>
          <a:p>
            <a:pPr marL="0" indent="0" algn="l">
              <a:lnSpc>
                <a:spcPts val="2750"/>
              </a:lnSpc>
              <a:buNone/>
            </a:pPr>
            <a:r>
              <a:rPr lang="en-US" sz="2200">
                <a:solidFill>
                  <a:srgbClr val="F9EEE7"/>
                </a:solidFill>
                <a:ea typeface="Quattrocento" pitchFamily="34" charset="-122"/>
                <a:cs typeface="Quattrocento" pitchFamily="34" charset="-120"/>
              </a:rPr>
              <a:t>Weaker Patterns</a:t>
            </a:r>
            <a:endParaRPr lang="en-US" sz="2200"/>
          </a:p>
        </p:txBody>
      </p:sp>
      <p:sp>
        <p:nvSpPr>
          <p:cNvPr id="9" name="Text 4"/>
          <p:cNvSpPr/>
          <p:nvPr/>
        </p:nvSpPr>
        <p:spPr>
          <a:xfrm>
            <a:off x="2127766" y="4159031"/>
            <a:ext cx="11346934" cy="766048"/>
          </a:xfrm>
          <a:prstGeom prst="rect">
            <a:avLst/>
          </a:prstGeom>
          <a:noFill/>
          <a:ln/>
        </p:spPr>
        <p:txBody>
          <a:bodyPr wrap="square" lIns="0" tIns="0" rIns="0" bIns="0" rtlCol="0" anchor="t"/>
          <a:lstStyle/>
          <a:p>
            <a:pPr marL="0" indent="0" algn="l">
              <a:lnSpc>
                <a:spcPts val="3000"/>
              </a:lnSpc>
              <a:buNone/>
            </a:pPr>
            <a:r>
              <a:rPr lang="en-US" sz="1850">
                <a:solidFill>
                  <a:srgbClr val="F9EEE7"/>
                </a:solidFill>
                <a:ea typeface="Quattrocento" pitchFamily="34" charset="-122"/>
                <a:cs typeface="Quattrocento" pitchFamily="34" charset="-120"/>
              </a:rPr>
              <a:t>Sleep and physical activity weaker or noisier relationships requiring careful modeling.</a:t>
            </a:r>
            <a:endParaRPr lang="en-US" sz="1850"/>
          </a:p>
        </p:txBody>
      </p:sp>
      <p:pic>
        <p:nvPicPr>
          <p:cNvPr id="10" name="Image 3" descr="preencoded.png"/>
          <p:cNvPicPr>
            <a:picLocks noChangeAspect="1"/>
          </p:cNvPicPr>
          <p:nvPr/>
        </p:nvPicPr>
        <p:blipFill>
          <a:blip r:embed="rId5"/>
          <a:stretch>
            <a:fillRect/>
          </a:stretch>
        </p:blipFill>
        <p:spPr>
          <a:xfrm>
            <a:off x="691634" y="5164395"/>
            <a:ext cx="1196816" cy="1740218"/>
          </a:xfrm>
          <a:prstGeom prst="rect">
            <a:avLst/>
          </a:prstGeom>
        </p:spPr>
      </p:pic>
      <p:sp>
        <p:nvSpPr>
          <p:cNvPr id="11" name="Text 5"/>
          <p:cNvSpPr/>
          <p:nvPr/>
        </p:nvSpPr>
        <p:spPr>
          <a:xfrm>
            <a:off x="2127766" y="5403710"/>
            <a:ext cx="3067764" cy="351949"/>
          </a:xfrm>
          <a:prstGeom prst="rect">
            <a:avLst/>
          </a:prstGeom>
          <a:noFill/>
          <a:ln/>
        </p:spPr>
        <p:txBody>
          <a:bodyPr wrap="none" lIns="0" tIns="0" rIns="0" bIns="0" rtlCol="0" anchor="t"/>
          <a:lstStyle/>
          <a:p>
            <a:pPr marL="0" indent="0" algn="l">
              <a:lnSpc>
                <a:spcPts val="2750"/>
              </a:lnSpc>
              <a:buNone/>
            </a:pPr>
            <a:r>
              <a:rPr lang="en-US" sz="2200">
                <a:solidFill>
                  <a:srgbClr val="F9EEE7"/>
                </a:solidFill>
                <a:ea typeface="Quattrocento" pitchFamily="34" charset="-122"/>
                <a:cs typeface="Quattrocento" pitchFamily="34" charset="-120"/>
              </a:rPr>
              <a:t>High-Achieving Outliers</a:t>
            </a:r>
            <a:endParaRPr lang="en-US" sz="2200"/>
          </a:p>
        </p:txBody>
      </p:sp>
      <p:sp>
        <p:nvSpPr>
          <p:cNvPr id="12" name="Text 6"/>
          <p:cNvSpPr/>
          <p:nvPr/>
        </p:nvSpPr>
        <p:spPr>
          <a:xfrm>
            <a:off x="2127766" y="5899249"/>
            <a:ext cx="10343634" cy="766048"/>
          </a:xfrm>
          <a:prstGeom prst="rect">
            <a:avLst/>
          </a:prstGeom>
          <a:noFill/>
          <a:ln/>
        </p:spPr>
        <p:txBody>
          <a:bodyPr wrap="square" lIns="0" tIns="0" rIns="0" bIns="0" rtlCol="0" anchor="t"/>
          <a:lstStyle/>
          <a:p>
            <a:pPr marL="0" indent="0" algn="l">
              <a:lnSpc>
                <a:spcPts val="3000"/>
              </a:lnSpc>
              <a:buNone/>
            </a:pPr>
            <a:r>
              <a:rPr lang="en-US" sz="1850">
                <a:solidFill>
                  <a:srgbClr val="F9EEE7"/>
                </a:solidFill>
                <a:ea typeface="Quattrocento" pitchFamily="34" charset="-122"/>
                <a:cs typeface="Quattrocento" pitchFamily="34" charset="-120"/>
              </a:rPr>
              <a:t>Identified a distinct group of exceptional performers worth investigating separately.</a:t>
            </a:r>
            <a:endParaRPr lang="en-US" sz="185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3" name="Text 0"/>
          <p:cNvSpPr/>
          <p:nvPr/>
        </p:nvSpPr>
        <p:spPr>
          <a:xfrm>
            <a:off x="525304" y="373201"/>
            <a:ext cx="4464606" cy="558046"/>
          </a:xfrm>
          <a:prstGeom prst="rect">
            <a:avLst/>
          </a:prstGeom>
          <a:noFill/>
          <a:ln/>
        </p:spPr>
        <p:txBody>
          <a:bodyPr wrap="none" lIns="0" tIns="0" rIns="0" bIns="0" rtlCol="0" anchor="t"/>
          <a:lstStyle/>
          <a:p>
            <a:pPr marL="0" indent="0" algn="l">
              <a:lnSpc>
                <a:spcPts val="4350"/>
              </a:lnSpc>
              <a:buNone/>
            </a:pPr>
            <a:r>
              <a:rPr lang="en-US" sz="3500">
                <a:solidFill>
                  <a:srgbClr val="FFD9BE"/>
                </a:solidFill>
                <a:ea typeface="Quattrocento" pitchFamily="34" charset="-122"/>
                <a:cs typeface="Quattrocento" pitchFamily="34" charset="-120"/>
              </a:rPr>
              <a:t>Modeling Approach</a:t>
            </a:r>
            <a:endParaRPr lang="en-US" sz="3500"/>
          </a:p>
        </p:txBody>
      </p:sp>
      <p:sp>
        <p:nvSpPr>
          <p:cNvPr id="4" name="Shape 1"/>
          <p:cNvSpPr/>
          <p:nvPr/>
        </p:nvSpPr>
        <p:spPr>
          <a:xfrm>
            <a:off x="715089" y="1500366"/>
            <a:ext cx="189667" cy="1094661"/>
          </a:xfrm>
          <a:prstGeom prst="roundRect">
            <a:avLst>
              <a:gd name="adj" fmla="val 15006"/>
            </a:avLst>
          </a:prstGeom>
          <a:solidFill>
            <a:srgbClr val="315251"/>
          </a:solidFill>
          <a:ln/>
        </p:spPr>
        <p:txBody>
          <a:bodyPr/>
          <a:lstStyle/>
          <a:p>
            <a:endParaRPr lang="en-US"/>
          </a:p>
        </p:txBody>
      </p:sp>
      <p:sp>
        <p:nvSpPr>
          <p:cNvPr id="5" name="Shape 2"/>
          <p:cNvSpPr/>
          <p:nvPr/>
        </p:nvSpPr>
        <p:spPr>
          <a:xfrm>
            <a:off x="525304" y="1375827"/>
            <a:ext cx="569238" cy="569238"/>
          </a:xfrm>
          <a:prstGeom prst="roundRect">
            <a:avLst>
              <a:gd name="adj" fmla="val 80318"/>
            </a:avLst>
          </a:prstGeom>
          <a:solidFill>
            <a:srgbClr val="315251"/>
          </a:solidFill>
          <a:ln/>
        </p:spPr>
        <p:txBody>
          <a:bodyPr/>
          <a:lstStyle/>
          <a:p>
            <a:endParaRPr lang="en-US"/>
          </a:p>
        </p:txBody>
      </p:sp>
      <p:pic>
        <p:nvPicPr>
          <p:cNvPr id="6" name="Image 1"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67583" y="1518225"/>
            <a:ext cx="284559" cy="284559"/>
          </a:xfrm>
          <a:prstGeom prst="rect">
            <a:avLst/>
          </a:prstGeom>
        </p:spPr>
      </p:pic>
      <p:sp>
        <p:nvSpPr>
          <p:cNvPr id="7" name="Text 3"/>
          <p:cNvSpPr/>
          <p:nvPr/>
        </p:nvSpPr>
        <p:spPr>
          <a:xfrm>
            <a:off x="1284208" y="1405473"/>
            <a:ext cx="2232303" cy="278963"/>
          </a:xfrm>
          <a:prstGeom prst="rect">
            <a:avLst/>
          </a:prstGeom>
          <a:noFill/>
          <a:ln/>
        </p:spPr>
        <p:txBody>
          <a:bodyPr wrap="none" lIns="0" tIns="0" rIns="0" bIns="0" rtlCol="0" anchor="t"/>
          <a:lstStyle/>
          <a:p>
            <a:pPr marL="0" indent="0" algn="l">
              <a:lnSpc>
                <a:spcPts val="2150"/>
              </a:lnSpc>
              <a:buNone/>
            </a:pPr>
            <a:r>
              <a:rPr lang="en-US" sz="1750">
                <a:solidFill>
                  <a:srgbClr val="F9EEE7"/>
                </a:solidFill>
                <a:ea typeface="Quattrocento" pitchFamily="34" charset="-122"/>
                <a:cs typeface="Quattrocento" pitchFamily="34" charset="-120"/>
              </a:rPr>
              <a:t>Variable Selection</a:t>
            </a:r>
            <a:endParaRPr lang="en-US" sz="1750"/>
          </a:p>
        </p:txBody>
      </p:sp>
      <p:sp>
        <p:nvSpPr>
          <p:cNvPr id="8" name="Text 4"/>
          <p:cNvSpPr/>
          <p:nvPr/>
        </p:nvSpPr>
        <p:spPr>
          <a:xfrm>
            <a:off x="1284208" y="1798260"/>
            <a:ext cx="9028192" cy="607219"/>
          </a:xfrm>
          <a:prstGeom prst="rect">
            <a:avLst/>
          </a:prstGeom>
          <a:noFill/>
          <a:ln/>
        </p:spPr>
        <p:txBody>
          <a:bodyPr wrap="square" lIns="0" tIns="0" rIns="0" bIns="0" rtlCol="0" anchor="t"/>
          <a:lstStyle/>
          <a:p>
            <a:pPr marL="0" indent="0" algn="l">
              <a:lnSpc>
                <a:spcPts val="2350"/>
              </a:lnSpc>
              <a:buNone/>
            </a:pPr>
            <a:r>
              <a:rPr lang="en-US" sz="1450">
                <a:solidFill>
                  <a:srgbClr val="F9EEE7"/>
                </a:solidFill>
                <a:ea typeface="Quattrocento" pitchFamily="34" charset="-122"/>
                <a:cs typeface="Quattrocento" pitchFamily="34" charset="-120"/>
              </a:rPr>
              <a:t>Stepwise selection method applied to identify most important predictors while avoiding overfitting.</a:t>
            </a:r>
            <a:endParaRPr lang="en-US" sz="1450"/>
          </a:p>
        </p:txBody>
      </p:sp>
      <p:sp>
        <p:nvSpPr>
          <p:cNvPr id="9" name="Shape 5"/>
          <p:cNvSpPr/>
          <p:nvPr/>
        </p:nvSpPr>
        <p:spPr>
          <a:xfrm>
            <a:off x="999649" y="3069372"/>
            <a:ext cx="189667" cy="1094661"/>
          </a:xfrm>
          <a:prstGeom prst="roundRect">
            <a:avLst>
              <a:gd name="adj" fmla="val 15006"/>
            </a:avLst>
          </a:prstGeom>
          <a:solidFill>
            <a:srgbClr val="315251"/>
          </a:solidFill>
          <a:ln/>
        </p:spPr>
        <p:txBody>
          <a:bodyPr/>
          <a:lstStyle/>
          <a:p>
            <a:endParaRPr lang="en-US"/>
          </a:p>
        </p:txBody>
      </p:sp>
      <p:sp>
        <p:nvSpPr>
          <p:cNvPr id="10" name="Shape 6"/>
          <p:cNvSpPr/>
          <p:nvPr/>
        </p:nvSpPr>
        <p:spPr>
          <a:xfrm>
            <a:off x="809863" y="2944832"/>
            <a:ext cx="569238" cy="569238"/>
          </a:xfrm>
          <a:prstGeom prst="roundRect">
            <a:avLst>
              <a:gd name="adj" fmla="val 80318"/>
            </a:avLst>
          </a:prstGeom>
          <a:solidFill>
            <a:srgbClr val="315251"/>
          </a:solidFill>
          <a:ln/>
        </p:spPr>
        <p:txBody>
          <a:bodyPr/>
          <a:lstStyle/>
          <a:p>
            <a:endParaRPr lang="en-US"/>
          </a:p>
        </p:txBody>
      </p:sp>
      <p:pic>
        <p:nvPicPr>
          <p:cNvPr id="11" name="Image 2"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52143" y="3087231"/>
            <a:ext cx="284559" cy="284559"/>
          </a:xfrm>
          <a:prstGeom prst="rect">
            <a:avLst/>
          </a:prstGeom>
        </p:spPr>
      </p:pic>
      <p:sp>
        <p:nvSpPr>
          <p:cNvPr id="12" name="Text 7"/>
          <p:cNvSpPr/>
          <p:nvPr/>
        </p:nvSpPr>
        <p:spPr>
          <a:xfrm>
            <a:off x="1568768" y="2974479"/>
            <a:ext cx="2531150" cy="278963"/>
          </a:xfrm>
          <a:prstGeom prst="rect">
            <a:avLst/>
          </a:prstGeom>
          <a:noFill/>
          <a:ln/>
        </p:spPr>
        <p:txBody>
          <a:bodyPr wrap="none" lIns="0" tIns="0" rIns="0" bIns="0" rtlCol="0" anchor="t"/>
          <a:lstStyle/>
          <a:p>
            <a:pPr marL="0" indent="0" algn="l">
              <a:lnSpc>
                <a:spcPts val="2150"/>
              </a:lnSpc>
              <a:buNone/>
            </a:pPr>
            <a:r>
              <a:rPr lang="en-US" sz="1750">
                <a:solidFill>
                  <a:srgbClr val="F9EEE7"/>
                </a:solidFill>
                <a:ea typeface="Quattrocento" pitchFamily="34" charset="-122"/>
                <a:cs typeface="Quattrocento" pitchFamily="34" charset="-120"/>
              </a:rPr>
              <a:t>Three Regression Models</a:t>
            </a:r>
            <a:endParaRPr lang="en-US" sz="1750"/>
          </a:p>
        </p:txBody>
      </p:sp>
      <p:sp>
        <p:nvSpPr>
          <p:cNvPr id="13" name="Text 8"/>
          <p:cNvSpPr/>
          <p:nvPr/>
        </p:nvSpPr>
        <p:spPr>
          <a:xfrm>
            <a:off x="1568768" y="3367266"/>
            <a:ext cx="9315132" cy="607219"/>
          </a:xfrm>
          <a:prstGeom prst="rect">
            <a:avLst/>
          </a:prstGeom>
          <a:noFill/>
          <a:ln/>
        </p:spPr>
        <p:txBody>
          <a:bodyPr wrap="square" lIns="0" tIns="0" rIns="0" bIns="0" rtlCol="0" anchor="t"/>
          <a:lstStyle/>
          <a:p>
            <a:pPr marL="0" indent="0" algn="l">
              <a:lnSpc>
                <a:spcPts val="2350"/>
              </a:lnSpc>
              <a:buNone/>
            </a:pPr>
            <a:r>
              <a:rPr lang="en-US" sz="1450">
                <a:solidFill>
                  <a:srgbClr val="F9EEE7"/>
                </a:solidFill>
                <a:ea typeface="Quattrocento" pitchFamily="34" charset="-122"/>
                <a:cs typeface="Quattrocento" pitchFamily="34" charset="-120"/>
              </a:rPr>
              <a:t>Main-effects linear model, interaction model, and quadratic model to test different complexity levels.</a:t>
            </a:r>
            <a:endParaRPr lang="en-US" sz="1450"/>
          </a:p>
        </p:txBody>
      </p:sp>
      <p:sp>
        <p:nvSpPr>
          <p:cNvPr id="14" name="Shape 9"/>
          <p:cNvSpPr/>
          <p:nvPr/>
        </p:nvSpPr>
        <p:spPr>
          <a:xfrm>
            <a:off x="1284327" y="4638377"/>
            <a:ext cx="189667" cy="1094661"/>
          </a:xfrm>
          <a:prstGeom prst="roundRect">
            <a:avLst>
              <a:gd name="adj" fmla="val 15006"/>
            </a:avLst>
          </a:prstGeom>
          <a:solidFill>
            <a:srgbClr val="315251"/>
          </a:solidFill>
          <a:ln/>
        </p:spPr>
        <p:txBody>
          <a:bodyPr/>
          <a:lstStyle/>
          <a:p>
            <a:endParaRPr lang="en-US"/>
          </a:p>
        </p:txBody>
      </p:sp>
      <p:sp>
        <p:nvSpPr>
          <p:cNvPr id="15" name="Shape 10"/>
          <p:cNvSpPr/>
          <p:nvPr/>
        </p:nvSpPr>
        <p:spPr>
          <a:xfrm>
            <a:off x="1094542" y="4513838"/>
            <a:ext cx="569238" cy="569238"/>
          </a:xfrm>
          <a:prstGeom prst="roundRect">
            <a:avLst>
              <a:gd name="adj" fmla="val 80318"/>
            </a:avLst>
          </a:prstGeom>
          <a:solidFill>
            <a:srgbClr val="315251"/>
          </a:solidFill>
          <a:ln/>
        </p:spPr>
        <p:txBody>
          <a:bodyPr/>
          <a:lstStyle/>
          <a:p>
            <a:endParaRPr lang="en-US"/>
          </a:p>
        </p:txBody>
      </p:sp>
      <p:pic>
        <p:nvPicPr>
          <p:cNvPr id="16" name="Image 3"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236821" y="4656237"/>
            <a:ext cx="284559" cy="284559"/>
          </a:xfrm>
          <a:prstGeom prst="rect">
            <a:avLst/>
          </a:prstGeom>
        </p:spPr>
      </p:pic>
      <p:sp>
        <p:nvSpPr>
          <p:cNvPr id="17" name="Text 11"/>
          <p:cNvSpPr/>
          <p:nvPr/>
        </p:nvSpPr>
        <p:spPr>
          <a:xfrm>
            <a:off x="1853446" y="4543485"/>
            <a:ext cx="2275642" cy="278963"/>
          </a:xfrm>
          <a:prstGeom prst="rect">
            <a:avLst/>
          </a:prstGeom>
          <a:noFill/>
          <a:ln/>
        </p:spPr>
        <p:txBody>
          <a:bodyPr wrap="none" lIns="0" tIns="0" rIns="0" bIns="0" rtlCol="0" anchor="t"/>
          <a:lstStyle/>
          <a:p>
            <a:pPr marL="0" indent="0" algn="l">
              <a:lnSpc>
                <a:spcPts val="2150"/>
              </a:lnSpc>
              <a:buNone/>
            </a:pPr>
            <a:r>
              <a:rPr lang="en-US" sz="1750">
                <a:solidFill>
                  <a:srgbClr val="F9EEE7"/>
                </a:solidFill>
                <a:ea typeface="Quattrocento" pitchFamily="34" charset="-122"/>
                <a:cs typeface="Quattrocento" pitchFamily="34" charset="-120"/>
              </a:rPr>
              <a:t>Assumption Validation</a:t>
            </a:r>
            <a:endParaRPr lang="en-US" sz="1750"/>
          </a:p>
        </p:txBody>
      </p:sp>
      <p:sp>
        <p:nvSpPr>
          <p:cNvPr id="18" name="Text 12"/>
          <p:cNvSpPr/>
          <p:nvPr/>
        </p:nvSpPr>
        <p:spPr>
          <a:xfrm>
            <a:off x="1853446" y="4936272"/>
            <a:ext cx="10643354" cy="607219"/>
          </a:xfrm>
          <a:prstGeom prst="rect">
            <a:avLst/>
          </a:prstGeom>
          <a:noFill/>
          <a:ln/>
        </p:spPr>
        <p:txBody>
          <a:bodyPr wrap="square" lIns="0" tIns="0" rIns="0" bIns="0" rtlCol="0" anchor="t"/>
          <a:lstStyle/>
          <a:p>
            <a:pPr marL="0" indent="0" algn="l">
              <a:lnSpc>
                <a:spcPts val="2350"/>
              </a:lnSpc>
              <a:buNone/>
            </a:pPr>
            <a:r>
              <a:rPr lang="en-US" sz="1450">
                <a:solidFill>
                  <a:srgbClr val="F9EEE7"/>
                </a:solidFill>
                <a:ea typeface="Quattrocento" pitchFamily="34" charset="-122"/>
                <a:cs typeface="Quattrocento" pitchFamily="34" charset="-120"/>
              </a:rPr>
              <a:t>Checked normality, homoscedasticity, leverage, and outlier influence to ensure model validity.</a:t>
            </a:r>
            <a:endParaRPr lang="en-US" sz="1450"/>
          </a:p>
        </p:txBody>
      </p:sp>
      <p:sp>
        <p:nvSpPr>
          <p:cNvPr id="19" name="Shape 13"/>
          <p:cNvSpPr/>
          <p:nvPr/>
        </p:nvSpPr>
        <p:spPr>
          <a:xfrm>
            <a:off x="1568887" y="6207383"/>
            <a:ext cx="189667" cy="1094661"/>
          </a:xfrm>
          <a:prstGeom prst="roundRect">
            <a:avLst>
              <a:gd name="adj" fmla="val 15006"/>
            </a:avLst>
          </a:prstGeom>
          <a:solidFill>
            <a:srgbClr val="315251"/>
          </a:solidFill>
          <a:ln/>
        </p:spPr>
        <p:txBody>
          <a:bodyPr/>
          <a:lstStyle/>
          <a:p>
            <a:endParaRPr lang="en-US"/>
          </a:p>
        </p:txBody>
      </p:sp>
      <p:sp>
        <p:nvSpPr>
          <p:cNvPr id="20" name="Shape 14"/>
          <p:cNvSpPr/>
          <p:nvPr/>
        </p:nvSpPr>
        <p:spPr>
          <a:xfrm>
            <a:off x="1379101" y="6082844"/>
            <a:ext cx="569238" cy="569238"/>
          </a:xfrm>
          <a:prstGeom prst="roundRect">
            <a:avLst>
              <a:gd name="adj" fmla="val 80318"/>
            </a:avLst>
          </a:prstGeom>
          <a:solidFill>
            <a:srgbClr val="315251"/>
          </a:solidFill>
          <a:ln/>
        </p:spPr>
        <p:txBody>
          <a:bodyPr/>
          <a:lstStyle/>
          <a:p>
            <a:endParaRPr lang="en-US"/>
          </a:p>
        </p:txBody>
      </p:sp>
      <p:pic>
        <p:nvPicPr>
          <p:cNvPr id="21" name="Image 4" descr="preencoded.png"/>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521381" y="6225242"/>
            <a:ext cx="284559" cy="284559"/>
          </a:xfrm>
          <a:prstGeom prst="rect">
            <a:avLst/>
          </a:prstGeom>
        </p:spPr>
      </p:pic>
      <p:sp>
        <p:nvSpPr>
          <p:cNvPr id="22" name="Text 15"/>
          <p:cNvSpPr/>
          <p:nvPr/>
        </p:nvSpPr>
        <p:spPr>
          <a:xfrm>
            <a:off x="2138005" y="6112490"/>
            <a:ext cx="2232303" cy="278963"/>
          </a:xfrm>
          <a:prstGeom prst="rect">
            <a:avLst/>
          </a:prstGeom>
          <a:noFill/>
          <a:ln/>
        </p:spPr>
        <p:txBody>
          <a:bodyPr wrap="none" lIns="0" tIns="0" rIns="0" bIns="0" rtlCol="0" anchor="t"/>
          <a:lstStyle/>
          <a:p>
            <a:pPr marL="0" indent="0" algn="l">
              <a:lnSpc>
                <a:spcPts val="2150"/>
              </a:lnSpc>
              <a:buNone/>
            </a:pPr>
            <a:r>
              <a:rPr lang="en-US" sz="1750">
                <a:solidFill>
                  <a:srgbClr val="F9EEE7"/>
                </a:solidFill>
                <a:ea typeface="Quattrocento" pitchFamily="34" charset="-122"/>
                <a:cs typeface="Quattrocento" pitchFamily="34" charset="-120"/>
              </a:rPr>
              <a:t>Cross-Validation</a:t>
            </a:r>
            <a:endParaRPr lang="en-US" sz="1750"/>
          </a:p>
        </p:txBody>
      </p:sp>
      <p:sp>
        <p:nvSpPr>
          <p:cNvPr id="23" name="Text 16"/>
          <p:cNvSpPr/>
          <p:nvPr/>
        </p:nvSpPr>
        <p:spPr>
          <a:xfrm>
            <a:off x="2138005" y="6505277"/>
            <a:ext cx="9787295" cy="607219"/>
          </a:xfrm>
          <a:prstGeom prst="rect">
            <a:avLst/>
          </a:prstGeom>
          <a:noFill/>
          <a:ln/>
        </p:spPr>
        <p:txBody>
          <a:bodyPr wrap="square" lIns="0" tIns="0" rIns="0" bIns="0" rtlCol="0" anchor="t"/>
          <a:lstStyle/>
          <a:p>
            <a:pPr marL="0" indent="0" algn="l">
              <a:lnSpc>
                <a:spcPts val="2350"/>
              </a:lnSpc>
              <a:buNone/>
            </a:pPr>
            <a:r>
              <a:rPr lang="en-US" sz="1450">
                <a:solidFill>
                  <a:srgbClr val="F9EEE7"/>
                </a:solidFill>
                <a:ea typeface="Quattrocento" pitchFamily="34" charset="-122"/>
                <a:cs typeface="Quattrocento" pitchFamily="34" charset="-120"/>
              </a:rPr>
              <a:t>80/20 train-test split to assess model generalization and prevent overfitting to sample data.</a:t>
            </a:r>
            <a:endParaRPr lang="en-US" sz="145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Custom</PresentationFormat>
  <Slides>22</Slides>
  <Notes>22</Notes>
  <HiddenSlides>0</HiddenSlides>
  <ScaleCrop>false</ScaleCrop>
  <HeadingPairs>
    <vt:vector size="4" baseType="variant">
      <vt:variant>
        <vt:lpstr>Theme</vt:lpstr>
      </vt:variant>
      <vt:variant>
        <vt:i4>1</vt:i4>
      </vt:variant>
      <vt:variant>
        <vt:lpstr>Slide Titles</vt:lpstr>
      </vt:variant>
      <vt:variant>
        <vt:i4>22</vt:i4>
      </vt:variant>
    </vt:vector>
  </HeadingPairs>
  <TitlesOfParts>
    <vt:vector size="23"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Kate Ellestad</dc:creator>
  <cp:revision>3</cp:revision>
  <dcterms:created xsi:type="dcterms:W3CDTF">2025-12-01T18:02:15Z</dcterms:created>
  <dcterms:modified xsi:type="dcterms:W3CDTF">2025-12-02T01:53:00Z</dcterms:modified>
</cp:coreProperties>
</file>